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26"/>
  </p:notesMasterIdLst>
  <p:sldIdLst>
    <p:sldId id="294" r:id="rId3"/>
    <p:sldId id="263" r:id="rId4"/>
    <p:sldId id="262" r:id="rId5"/>
    <p:sldId id="265" r:id="rId6"/>
    <p:sldId id="270" r:id="rId7"/>
    <p:sldId id="269" r:id="rId8"/>
    <p:sldId id="272" r:id="rId9"/>
    <p:sldId id="273" r:id="rId10"/>
    <p:sldId id="274" r:id="rId11"/>
    <p:sldId id="275" r:id="rId12"/>
    <p:sldId id="276" r:id="rId13"/>
    <p:sldId id="277" r:id="rId14"/>
    <p:sldId id="278" r:id="rId15"/>
    <p:sldId id="279" r:id="rId16"/>
    <p:sldId id="280" r:id="rId17"/>
    <p:sldId id="281" r:id="rId18"/>
    <p:sldId id="282" r:id="rId19"/>
    <p:sldId id="284" r:id="rId20"/>
    <p:sldId id="285" r:id="rId21"/>
    <p:sldId id="290" r:id="rId22"/>
    <p:sldId id="291" r:id="rId23"/>
    <p:sldId id="292" r:id="rId24"/>
    <p:sldId id="293"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74" autoAdjust="0"/>
    <p:restoredTop sz="93883" autoAdjust="0"/>
  </p:normalViewPr>
  <p:slideViewPr>
    <p:cSldViewPr snapToGrid="0">
      <p:cViewPr varScale="1">
        <p:scale>
          <a:sx n="106" d="100"/>
          <a:sy n="106" d="100"/>
        </p:scale>
        <p:origin x="3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emf"/><Relationship Id="rId7" Type="http://schemas.openxmlformats.org/officeDocument/2006/relationships/image" Target="../media/image12.wmf"/><Relationship Id="rId2" Type="http://schemas.openxmlformats.org/officeDocument/2006/relationships/image" Target="../media/image7.emf"/><Relationship Id="rId1" Type="http://schemas.openxmlformats.org/officeDocument/2006/relationships/image" Target="../media/image6.emf"/><Relationship Id="rId6" Type="http://schemas.openxmlformats.org/officeDocument/2006/relationships/image" Target="../media/image11.emf"/><Relationship Id="rId11" Type="http://schemas.openxmlformats.org/officeDocument/2006/relationships/image" Target="../media/image16.wmf"/><Relationship Id="rId5" Type="http://schemas.openxmlformats.org/officeDocument/2006/relationships/image" Target="../media/image10.emf"/><Relationship Id="rId10" Type="http://schemas.openxmlformats.org/officeDocument/2006/relationships/image" Target="../media/image15.wmf"/><Relationship Id="rId4" Type="http://schemas.openxmlformats.org/officeDocument/2006/relationships/image" Target="../media/image9.emf"/><Relationship Id="rId9"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37F2B-3143-434F-AF16-9525948BAC98}" type="datetimeFigureOut">
              <a:rPr lang="en-US" smtClean="0"/>
              <a:t>7/8/2022</a:t>
            </a:fld>
            <a:endParaRPr lang="en-US"/>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970C8-011A-433C-8E90-85987EAF47E6}" type="slidenum">
              <a:rPr lang="en-US" smtClean="0"/>
              <a:t>‹#›</a:t>
            </a:fld>
            <a:endParaRPr lang="en-US"/>
          </a:p>
        </p:txBody>
      </p:sp>
    </p:spTree>
    <p:extLst>
      <p:ext uri="{BB962C8B-B14F-4D97-AF65-F5344CB8AC3E}">
        <p14:creationId xmlns:p14="http://schemas.microsoft.com/office/powerpoint/2010/main" val="3022097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14869" indent="-272632">
              <a:spcBef>
                <a:spcPct val="30000"/>
              </a:spcBef>
              <a:defRPr sz="1200">
                <a:solidFill>
                  <a:schemeClr val="tx1"/>
                </a:solidFill>
                <a:latin typeface="Arial" panose="020B0604020202020204" pitchFamily="34" charset="0"/>
              </a:defRPr>
            </a:lvl2pPr>
            <a:lvl3pPr marL="1098457" indent="-218740">
              <a:spcBef>
                <a:spcPct val="30000"/>
              </a:spcBef>
              <a:defRPr sz="1200">
                <a:solidFill>
                  <a:schemeClr val="tx1"/>
                </a:solidFill>
                <a:latin typeface="Arial" panose="020B0604020202020204" pitchFamily="34" charset="0"/>
              </a:defRPr>
            </a:lvl3pPr>
            <a:lvl4pPr marL="1540691" indent="-218740">
              <a:spcBef>
                <a:spcPct val="30000"/>
              </a:spcBef>
              <a:defRPr sz="1200">
                <a:solidFill>
                  <a:schemeClr val="tx1"/>
                </a:solidFill>
                <a:latin typeface="Arial" panose="020B0604020202020204" pitchFamily="34" charset="0"/>
              </a:defRPr>
            </a:lvl4pPr>
            <a:lvl5pPr marL="1982927" indent="-218740">
              <a:spcBef>
                <a:spcPct val="30000"/>
              </a:spcBef>
              <a:defRPr sz="1200">
                <a:solidFill>
                  <a:schemeClr val="tx1"/>
                </a:solidFill>
                <a:latin typeface="Arial" panose="020B0604020202020204" pitchFamily="34" charset="0"/>
              </a:defRPr>
            </a:lvl5pPr>
            <a:lvl6pPr marL="2439428" indent="-218740" eaLnBrk="0" fontAlgn="base" hangingPunct="0">
              <a:spcBef>
                <a:spcPct val="30000"/>
              </a:spcBef>
              <a:spcAft>
                <a:spcPct val="0"/>
              </a:spcAft>
              <a:defRPr sz="1200">
                <a:solidFill>
                  <a:schemeClr val="tx1"/>
                </a:solidFill>
                <a:latin typeface="Arial" panose="020B0604020202020204" pitchFamily="34" charset="0"/>
              </a:defRPr>
            </a:lvl6pPr>
            <a:lvl7pPr marL="2895930" indent="-218740" eaLnBrk="0" fontAlgn="base" hangingPunct="0">
              <a:spcBef>
                <a:spcPct val="30000"/>
              </a:spcBef>
              <a:spcAft>
                <a:spcPct val="0"/>
              </a:spcAft>
              <a:defRPr sz="1200">
                <a:solidFill>
                  <a:schemeClr val="tx1"/>
                </a:solidFill>
                <a:latin typeface="Arial" panose="020B0604020202020204" pitchFamily="34" charset="0"/>
              </a:defRPr>
            </a:lvl7pPr>
            <a:lvl8pPr marL="3352431" indent="-218740" eaLnBrk="0" fontAlgn="base" hangingPunct="0">
              <a:spcBef>
                <a:spcPct val="30000"/>
              </a:spcBef>
              <a:spcAft>
                <a:spcPct val="0"/>
              </a:spcAft>
              <a:defRPr sz="1200">
                <a:solidFill>
                  <a:schemeClr val="tx1"/>
                </a:solidFill>
                <a:latin typeface="Arial" panose="020B0604020202020204" pitchFamily="34" charset="0"/>
              </a:defRPr>
            </a:lvl8pPr>
            <a:lvl9pPr marL="3808932" indent="-21874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C183600-D82B-404C-9066-5AAB3B1EF865}" type="slidenum">
              <a:rPr lang="en-US" altLang="en-US">
                <a:solidFill>
                  <a:srgbClr val="000000"/>
                </a:solidFill>
              </a:rPr>
              <a:pPr>
                <a:spcBef>
                  <a:spcPct val="0"/>
                </a:spcBef>
              </a:pPr>
              <a:t>1</a:t>
            </a:fld>
            <a:endParaRPr lang="en-US" altLang="en-US">
              <a:solidFill>
                <a:srgbClr val="000000"/>
              </a:solidFill>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900" dirty="0" err="1">
                <a:latin typeface="Arial" panose="020B0604020202020204" pitchFamily="34" charset="0"/>
              </a:rPr>
              <a:t>Ziel</a:t>
            </a:r>
            <a:r>
              <a:rPr lang="en-US" altLang="en-US" sz="900" dirty="0">
                <a:latin typeface="Arial" panose="020B0604020202020204" pitchFamily="34" charset="0"/>
              </a:rPr>
              <a:t> der VL: </a:t>
            </a:r>
            <a:r>
              <a:rPr lang="en-US" altLang="en-US" sz="900" dirty="0" err="1">
                <a:latin typeface="Arial" panose="020B0604020202020204" pitchFamily="34" charset="0"/>
              </a:rPr>
              <a:t>Einen</a:t>
            </a:r>
            <a:r>
              <a:rPr lang="en-US" altLang="en-US" sz="900" dirty="0">
                <a:latin typeface="Arial" panose="020B0604020202020204" pitchFamily="34" charset="0"/>
              </a:rPr>
              <a:t> </a:t>
            </a:r>
            <a:r>
              <a:rPr lang="en-US" altLang="en-US" sz="900" dirty="0" err="1">
                <a:latin typeface="Arial" panose="020B0604020202020204" pitchFamily="34" charset="0"/>
              </a:rPr>
              <a:t>kurzen</a:t>
            </a:r>
            <a:r>
              <a:rPr lang="en-US" altLang="en-US" sz="900" dirty="0">
                <a:latin typeface="Arial" panose="020B0604020202020204" pitchFamily="34" charset="0"/>
              </a:rPr>
              <a:t> </a:t>
            </a:r>
            <a:r>
              <a:rPr lang="en-US" altLang="en-US" sz="900" dirty="0" err="1">
                <a:latin typeface="Arial" panose="020B0604020202020204" pitchFamily="34" charset="0"/>
              </a:rPr>
              <a:t>Überblick</a:t>
            </a:r>
            <a:r>
              <a:rPr lang="en-US" altLang="en-US" sz="900" dirty="0">
                <a:latin typeface="Arial" panose="020B0604020202020204" pitchFamily="34" charset="0"/>
              </a:rPr>
              <a:t> </a:t>
            </a:r>
            <a:r>
              <a:rPr lang="en-US" altLang="en-US" sz="900" dirty="0" err="1">
                <a:latin typeface="Arial" panose="020B0604020202020204" pitchFamily="34" charset="0"/>
              </a:rPr>
              <a:t>zu</a:t>
            </a:r>
            <a:r>
              <a:rPr lang="en-US" altLang="en-US" sz="900" dirty="0">
                <a:latin typeface="Arial" panose="020B0604020202020204" pitchFamily="34" charset="0"/>
              </a:rPr>
              <a:t> den Basics der </a:t>
            </a:r>
            <a:r>
              <a:rPr lang="en-US" altLang="en-US" sz="900" dirty="0" err="1">
                <a:latin typeface="Arial" panose="020B0604020202020204" pitchFamily="34" charset="0"/>
              </a:rPr>
              <a:t>Extremwertstatistik</a:t>
            </a:r>
            <a:r>
              <a:rPr lang="en-US" altLang="en-US" sz="900" baseline="0" dirty="0">
                <a:latin typeface="Arial" panose="020B0604020202020204" pitchFamily="34" charset="0"/>
              </a:rPr>
              <a:t> und –</a:t>
            </a:r>
            <a:r>
              <a:rPr lang="en-US" altLang="en-US" sz="900" baseline="0" dirty="0" err="1">
                <a:latin typeface="Arial" panose="020B0604020202020204" pitchFamily="34" charset="0"/>
              </a:rPr>
              <a:t>theorie</a:t>
            </a:r>
            <a:r>
              <a:rPr lang="en-US" altLang="en-US" sz="900" baseline="0" dirty="0">
                <a:latin typeface="Arial" panose="020B0604020202020204" pitchFamily="34" charset="0"/>
              </a:rPr>
              <a:t>.</a:t>
            </a:r>
          </a:p>
          <a:p>
            <a:pPr eaLnBrk="1" hangingPunct="1"/>
            <a:r>
              <a:rPr lang="de-DE" altLang="en-US" sz="900" baseline="0" dirty="0">
                <a:latin typeface="Arial" panose="020B0604020202020204" pitchFamily="34" charset="0"/>
              </a:rPr>
              <a:t>EVS spielt wichtige Rolle in der Risikoanalyse als zentraler Bestandteil der Gefahrenbewertung (Gefahr, Vulnerabilität, Exposition). EVS macht es möglich, gemessene Daten zu extrapolieren in einen bisher unbekannten, extremen Bereich durch die Verwendung statistischer Modelle.</a:t>
            </a:r>
            <a:endParaRPr lang="en-US" altLang="en-US" sz="900" dirty="0">
              <a:latin typeface="Arial" panose="020B0604020202020204" pitchFamily="34" charset="0"/>
            </a:endParaRPr>
          </a:p>
        </p:txBody>
      </p:sp>
    </p:spTree>
    <p:extLst>
      <p:ext uri="{BB962C8B-B14F-4D97-AF65-F5344CB8AC3E}">
        <p14:creationId xmlns:p14="http://schemas.microsoft.com/office/powerpoint/2010/main" val="2700668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sample 4 times of a time series with length of 50 years. </a:t>
            </a:r>
          </a:p>
          <a:p>
            <a:r>
              <a:rPr lang="en-US" dirty="0"/>
              <a:t>Change in HQ: due to change</a:t>
            </a:r>
            <a:r>
              <a:rPr lang="en-US" baseline="0" dirty="0"/>
              <a:t> in channel geometry for instance</a:t>
            </a:r>
          </a:p>
          <a:p>
            <a:endParaRPr lang="en-US" baseline="0" dirty="0"/>
          </a:p>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12</a:t>
            </a:fld>
            <a:endParaRPr lang="de-DE"/>
          </a:p>
        </p:txBody>
      </p:sp>
    </p:spTree>
    <p:extLst>
      <p:ext uri="{BB962C8B-B14F-4D97-AF65-F5344CB8AC3E}">
        <p14:creationId xmlns:p14="http://schemas.microsoft.com/office/powerpoint/2010/main" val="1958657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13</a:t>
            </a:fld>
            <a:endParaRPr lang="de-DE"/>
          </a:p>
        </p:txBody>
      </p:sp>
    </p:spTree>
    <p:extLst>
      <p:ext uri="{BB962C8B-B14F-4D97-AF65-F5344CB8AC3E}">
        <p14:creationId xmlns:p14="http://schemas.microsoft.com/office/powerpoint/2010/main" val="110100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14</a:t>
            </a:fld>
            <a:endParaRPr lang="de-DE"/>
          </a:p>
        </p:txBody>
      </p:sp>
    </p:spTree>
    <p:extLst>
      <p:ext uri="{BB962C8B-B14F-4D97-AF65-F5344CB8AC3E}">
        <p14:creationId xmlns:p14="http://schemas.microsoft.com/office/powerpoint/2010/main" val="122076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15</a:t>
            </a:fld>
            <a:endParaRPr lang="de-DE"/>
          </a:p>
        </p:txBody>
      </p:sp>
    </p:spTree>
    <p:extLst>
      <p:ext uri="{BB962C8B-B14F-4D97-AF65-F5344CB8AC3E}">
        <p14:creationId xmlns:p14="http://schemas.microsoft.com/office/powerpoint/2010/main" val="2339300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16</a:t>
            </a:fld>
            <a:endParaRPr lang="de-DE"/>
          </a:p>
        </p:txBody>
      </p:sp>
    </p:spTree>
    <p:extLst>
      <p:ext uri="{BB962C8B-B14F-4D97-AF65-F5344CB8AC3E}">
        <p14:creationId xmlns:p14="http://schemas.microsoft.com/office/powerpoint/2010/main" val="305018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lienbildplatzhalter 1"/>
          <p:cNvSpPr>
            <a:spLocks noGrp="1" noRot="1" noChangeAspect="1" noTextEdit="1"/>
          </p:cNvSpPr>
          <p:nvPr>
            <p:ph type="sldImg"/>
          </p:nvPr>
        </p:nvSpPr>
        <p:spPr>
          <a:xfrm>
            <a:off x="1371600" y="1143000"/>
            <a:ext cx="4114800" cy="3086100"/>
          </a:xfrm>
          <a:ln/>
        </p:spPr>
      </p:sp>
      <p:sp>
        <p:nvSpPr>
          <p:cNvPr id="43011"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a:solidFill>
                  <a:schemeClr val="tx1"/>
                </a:solidFill>
                <a:latin typeface="Arial" charset="0"/>
                <a:ea typeface="+mn-ea"/>
                <a:cs typeface="+mn-cs"/>
              </a:rPr>
              <a:t>Quantile-Quantile (Q-Q) plots are a popular technique for checking the fit of extremal distributions, as they are particularly effective at highlighting apparent discrepancies in the extreme upper tail.</a:t>
            </a:r>
            <a:endParaRPr lang="en-US" dirty="0"/>
          </a:p>
        </p:txBody>
      </p:sp>
      <p:sp>
        <p:nvSpPr>
          <p:cNvPr id="43012"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14869" indent="-272632">
              <a:spcBef>
                <a:spcPct val="30000"/>
              </a:spcBef>
              <a:defRPr sz="1200">
                <a:solidFill>
                  <a:schemeClr val="tx1"/>
                </a:solidFill>
                <a:latin typeface="Arial" panose="020B0604020202020204" pitchFamily="34" charset="0"/>
              </a:defRPr>
            </a:lvl2pPr>
            <a:lvl3pPr marL="1098457" indent="-218740">
              <a:spcBef>
                <a:spcPct val="30000"/>
              </a:spcBef>
              <a:defRPr sz="1200">
                <a:solidFill>
                  <a:schemeClr val="tx1"/>
                </a:solidFill>
                <a:latin typeface="Arial" panose="020B0604020202020204" pitchFamily="34" charset="0"/>
              </a:defRPr>
            </a:lvl3pPr>
            <a:lvl4pPr marL="1540691" indent="-218740">
              <a:spcBef>
                <a:spcPct val="30000"/>
              </a:spcBef>
              <a:defRPr sz="1200">
                <a:solidFill>
                  <a:schemeClr val="tx1"/>
                </a:solidFill>
                <a:latin typeface="Arial" panose="020B0604020202020204" pitchFamily="34" charset="0"/>
              </a:defRPr>
            </a:lvl4pPr>
            <a:lvl5pPr marL="1982927" indent="-218740">
              <a:spcBef>
                <a:spcPct val="30000"/>
              </a:spcBef>
              <a:defRPr sz="1200">
                <a:solidFill>
                  <a:schemeClr val="tx1"/>
                </a:solidFill>
                <a:latin typeface="Arial" panose="020B0604020202020204" pitchFamily="34" charset="0"/>
              </a:defRPr>
            </a:lvl5pPr>
            <a:lvl6pPr marL="2439428" indent="-218740" eaLnBrk="0" fontAlgn="base" hangingPunct="0">
              <a:spcBef>
                <a:spcPct val="30000"/>
              </a:spcBef>
              <a:spcAft>
                <a:spcPct val="0"/>
              </a:spcAft>
              <a:defRPr sz="1200">
                <a:solidFill>
                  <a:schemeClr val="tx1"/>
                </a:solidFill>
                <a:latin typeface="Arial" panose="020B0604020202020204" pitchFamily="34" charset="0"/>
              </a:defRPr>
            </a:lvl6pPr>
            <a:lvl7pPr marL="2895930" indent="-218740" eaLnBrk="0" fontAlgn="base" hangingPunct="0">
              <a:spcBef>
                <a:spcPct val="30000"/>
              </a:spcBef>
              <a:spcAft>
                <a:spcPct val="0"/>
              </a:spcAft>
              <a:defRPr sz="1200">
                <a:solidFill>
                  <a:schemeClr val="tx1"/>
                </a:solidFill>
                <a:latin typeface="Arial" panose="020B0604020202020204" pitchFamily="34" charset="0"/>
              </a:defRPr>
            </a:lvl7pPr>
            <a:lvl8pPr marL="3352431" indent="-218740" eaLnBrk="0" fontAlgn="base" hangingPunct="0">
              <a:spcBef>
                <a:spcPct val="30000"/>
              </a:spcBef>
              <a:spcAft>
                <a:spcPct val="0"/>
              </a:spcAft>
              <a:defRPr sz="1200">
                <a:solidFill>
                  <a:schemeClr val="tx1"/>
                </a:solidFill>
                <a:latin typeface="Arial" panose="020B0604020202020204" pitchFamily="34" charset="0"/>
              </a:defRPr>
            </a:lvl8pPr>
            <a:lvl9pPr marL="3808932" indent="-21874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6362B69-9DD8-4F5E-8179-59E9B68D9914}" type="slidenum">
              <a:rPr lang="de-DE" altLang="en-US">
                <a:solidFill>
                  <a:srgbClr val="000000"/>
                </a:solidFill>
              </a:rPr>
              <a:pPr>
                <a:spcBef>
                  <a:spcPct val="0"/>
                </a:spcBef>
              </a:pPr>
              <a:t>2</a:t>
            </a:fld>
            <a:endParaRPr lang="de-DE" altLang="en-US">
              <a:solidFill>
                <a:srgbClr val="000000"/>
              </a:solidFill>
            </a:endParaRPr>
          </a:p>
        </p:txBody>
      </p:sp>
    </p:spTree>
    <p:extLst>
      <p:ext uri="{BB962C8B-B14F-4D97-AF65-F5344CB8AC3E}">
        <p14:creationId xmlns:p14="http://schemas.microsoft.com/office/powerpoint/2010/main" val="443272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lienbildplatzhalter 1"/>
          <p:cNvSpPr>
            <a:spLocks noGrp="1" noRot="1" noChangeAspect="1" noTextEdit="1"/>
          </p:cNvSpPr>
          <p:nvPr>
            <p:ph type="sldImg"/>
          </p:nvPr>
        </p:nvSpPr>
        <p:spPr>
          <a:xfrm>
            <a:off x="1371600" y="1143000"/>
            <a:ext cx="4114800" cy="3086100"/>
          </a:xfrm>
          <a:ln/>
        </p:spPr>
      </p:sp>
      <p:sp>
        <p:nvSpPr>
          <p:cNvPr id="1843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tLang="en-US" sz="900" dirty="0">
                <a:latin typeface="Arial" panose="020B0604020202020204" pitchFamily="34" charset="0"/>
                <a:cs typeface="Arial" panose="020B0604020202020204" pitchFamily="34" charset="0"/>
              </a:rPr>
              <a:t>Wie kommen wir jetzt auf unsere Extremwertverteilung?</a:t>
            </a:r>
            <a:r>
              <a:rPr lang="de-DE" altLang="en-US" sz="900" baseline="0" dirty="0">
                <a:latin typeface="Arial" panose="020B0604020202020204" pitchFamily="34" charset="0"/>
                <a:cs typeface="Arial" panose="020B0604020202020204" pitchFamily="34" charset="0"/>
              </a:rPr>
              <a:t> Hier gibt es zwei Ansätze:</a:t>
            </a:r>
          </a:p>
          <a:p>
            <a:pPr eaLnBrk="1" hangingPunct="1"/>
            <a:r>
              <a:rPr lang="en-US" altLang="en-US" sz="900" dirty="0">
                <a:latin typeface="Arial" panose="020B0604020202020204" pitchFamily="34" charset="0"/>
                <a:cs typeface="Arial" panose="020B0604020202020204" pitchFamily="34" charset="0"/>
              </a:rPr>
              <a:t>Block Maxima Method or Peak-Over-Threshold Method.</a:t>
            </a:r>
          </a:p>
          <a:p>
            <a:pPr defTabSz="882213" eaLnBrk="1" hangingPunct="1">
              <a:defRPr/>
            </a:pPr>
            <a:endParaRPr lang="de-DE" sz="900" dirty="0">
              <a:latin typeface="Arial" panose="020B0604020202020204" pitchFamily="34" charset="0"/>
              <a:cs typeface="Arial" panose="020B0604020202020204" pitchFamily="34" charset="0"/>
            </a:endParaRPr>
          </a:p>
          <a:p>
            <a:pPr defTabSz="882213" eaLnBrk="1" hangingPunct="1">
              <a:defRPr/>
            </a:pPr>
            <a:r>
              <a:rPr lang="de-DE" sz="900" dirty="0">
                <a:latin typeface="Arial" panose="020B0604020202020204" pitchFamily="34" charset="0"/>
                <a:cs typeface="Arial" panose="020B0604020202020204" pitchFamily="34" charset="0"/>
              </a:rPr>
              <a:t>Traditionell</a:t>
            </a:r>
            <a:r>
              <a:rPr lang="de-DE" sz="900" baseline="0" dirty="0">
                <a:latin typeface="Arial" panose="020B0604020202020204" pitchFamily="34" charset="0"/>
                <a:cs typeface="Arial" panose="020B0604020202020204" pitchFamily="34" charset="0"/>
              </a:rPr>
              <a:t> wird die BM </a:t>
            </a:r>
            <a:r>
              <a:rPr lang="de-DE" sz="900" baseline="0" dirty="0" err="1">
                <a:latin typeface="Arial" panose="020B0604020202020204" pitchFamily="34" charset="0"/>
                <a:cs typeface="Arial" panose="020B0604020202020204" pitchFamily="34" charset="0"/>
              </a:rPr>
              <a:t>methode</a:t>
            </a:r>
            <a:r>
              <a:rPr lang="de-DE" sz="900" baseline="0" dirty="0">
                <a:latin typeface="Arial" panose="020B0604020202020204" pitchFamily="34" charset="0"/>
                <a:cs typeface="Arial" panose="020B0604020202020204" pitchFamily="34" charset="0"/>
              </a:rPr>
              <a:t> verwandt, häufig auf Grundlage von jährlichen Blöcken.</a:t>
            </a:r>
            <a:endParaRPr lang="en-US" altLang="en-US" dirty="0">
              <a:latin typeface="Arial" panose="020B0604020202020204" pitchFamily="34" charset="0"/>
            </a:endParaRPr>
          </a:p>
        </p:txBody>
      </p:sp>
      <p:sp>
        <p:nvSpPr>
          <p:cNvPr id="1843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14869" indent="-272632">
              <a:spcBef>
                <a:spcPct val="30000"/>
              </a:spcBef>
              <a:defRPr sz="1200">
                <a:solidFill>
                  <a:schemeClr val="tx1"/>
                </a:solidFill>
                <a:latin typeface="Arial" panose="020B0604020202020204" pitchFamily="34" charset="0"/>
              </a:defRPr>
            </a:lvl2pPr>
            <a:lvl3pPr marL="1098457" indent="-218740">
              <a:spcBef>
                <a:spcPct val="30000"/>
              </a:spcBef>
              <a:defRPr sz="1200">
                <a:solidFill>
                  <a:schemeClr val="tx1"/>
                </a:solidFill>
                <a:latin typeface="Arial" panose="020B0604020202020204" pitchFamily="34" charset="0"/>
              </a:defRPr>
            </a:lvl3pPr>
            <a:lvl4pPr marL="1540691" indent="-218740">
              <a:spcBef>
                <a:spcPct val="30000"/>
              </a:spcBef>
              <a:defRPr sz="1200">
                <a:solidFill>
                  <a:schemeClr val="tx1"/>
                </a:solidFill>
                <a:latin typeface="Arial" panose="020B0604020202020204" pitchFamily="34" charset="0"/>
              </a:defRPr>
            </a:lvl4pPr>
            <a:lvl5pPr marL="1982927" indent="-218740">
              <a:spcBef>
                <a:spcPct val="30000"/>
              </a:spcBef>
              <a:defRPr sz="1200">
                <a:solidFill>
                  <a:schemeClr val="tx1"/>
                </a:solidFill>
                <a:latin typeface="Arial" panose="020B0604020202020204" pitchFamily="34" charset="0"/>
              </a:defRPr>
            </a:lvl5pPr>
            <a:lvl6pPr marL="2439428" indent="-218740" eaLnBrk="0" fontAlgn="base" hangingPunct="0">
              <a:spcBef>
                <a:spcPct val="30000"/>
              </a:spcBef>
              <a:spcAft>
                <a:spcPct val="0"/>
              </a:spcAft>
              <a:defRPr sz="1200">
                <a:solidFill>
                  <a:schemeClr val="tx1"/>
                </a:solidFill>
                <a:latin typeface="Arial" panose="020B0604020202020204" pitchFamily="34" charset="0"/>
              </a:defRPr>
            </a:lvl6pPr>
            <a:lvl7pPr marL="2895930" indent="-218740" eaLnBrk="0" fontAlgn="base" hangingPunct="0">
              <a:spcBef>
                <a:spcPct val="30000"/>
              </a:spcBef>
              <a:spcAft>
                <a:spcPct val="0"/>
              </a:spcAft>
              <a:defRPr sz="1200">
                <a:solidFill>
                  <a:schemeClr val="tx1"/>
                </a:solidFill>
                <a:latin typeface="Arial" panose="020B0604020202020204" pitchFamily="34" charset="0"/>
              </a:defRPr>
            </a:lvl7pPr>
            <a:lvl8pPr marL="3352431" indent="-218740" eaLnBrk="0" fontAlgn="base" hangingPunct="0">
              <a:spcBef>
                <a:spcPct val="30000"/>
              </a:spcBef>
              <a:spcAft>
                <a:spcPct val="0"/>
              </a:spcAft>
              <a:defRPr sz="1200">
                <a:solidFill>
                  <a:schemeClr val="tx1"/>
                </a:solidFill>
                <a:latin typeface="Arial" panose="020B0604020202020204" pitchFamily="34" charset="0"/>
              </a:defRPr>
            </a:lvl8pPr>
            <a:lvl9pPr marL="3808932" indent="-21874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04500A0-46C9-468F-8D3E-37B303B2B534}" type="slidenum">
              <a:rPr lang="de-DE" altLang="en-US">
                <a:solidFill>
                  <a:srgbClr val="000000"/>
                </a:solidFill>
              </a:rPr>
              <a:pPr>
                <a:spcBef>
                  <a:spcPct val="0"/>
                </a:spcBef>
              </a:pPr>
              <a:t>3</a:t>
            </a:fld>
            <a:endParaRPr lang="de-DE" altLang="en-US">
              <a:solidFill>
                <a:srgbClr val="000000"/>
              </a:solidFill>
            </a:endParaRPr>
          </a:p>
        </p:txBody>
      </p:sp>
    </p:spTree>
    <p:extLst>
      <p:ext uri="{BB962C8B-B14F-4D97-AF65-F5344CB8AC3E}">
        <p14:creationId xmlns:p14="http://schemas.microsoft.com/office/powerpoint/2010/main" val="2715687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CE1D7-C572-4150-914B-787A779265AE}" type="slidenum">
              <a:rPr lang="de-DE"/>
              <a:pPr/>
              <a:t>4</a:t>
            </a:fld>
            <a:endParaRPr lang="de-DE"/>
          </a:p>
        </p:txBody>
      </p:sp>
      <p:sp>
        <p:nvSpPr>
          <p:cNvPr id="460802" name="Rectangle 2"/>
          <p:cNvSpPr>
            <a:spLocks noGrp="1" noRot="1" noChangeAspect="1" noChangeArrowheads="1" noTextEdit="1"/>
          </p:cNvSpPr>
          <p:nvPr>
            <p:ph type="sldImg"/>
          </p:nvPr>
        </p:nvSpPr>
        <p:spPr>
          <a:xfrm>
            <a:off x="917575" y="746125"/>
            <a:ext cx="4970463" cy="3727450"/>
          </a:xfrm>
          <a:ln/>
        </p:spPr>
      </p:sp>
      <p:sp>
        <p:nvSpPr>
          <p:cNvPr id="460803"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580213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01063D-ECDD-4C2F-9D12-32F069A6E0CA}" type="slidenum">
              <a:rPr lang="de-DE" altLang="de-DE" smtClean="0"/>
              <a:pPr/>
              <a:t>5</a:t>
            </a:fld>
            <a:endParaRPr lang="de-DE" altLang="de-DE"/>
          </a:p>
        </p:txBody>
      </p:sp>
    </p:spTree>
    <p:extLst>
      <p:ext uri="{BB962C8B-B14F-4D97-AF65-F5344CB8AC3E}">
        <p14:creationId xmlns:p14="http://schemas.microsoft.com/office/powerpoint/2010/main" val="164804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eaLnBrk="1" hangingPunct="1">
              <a:spcBef>
                <a:spcPts val="600"/>
              </a:spcBef>
              <a:spcAft>
                <a:spcPts val="600"/>
              </a:spcAft>
              <a:buFont typeface="Wingdings" panose="05000000000000000000" pitchFamily="2" charset="2"/>
              <a:buChar char="§"/>
            </a:pPr>
            <a:r>
              <a:rPr lang="en-GB" altLang="en-US" sz="1200" b="0" dirty="0">
                <a:latin typeface="Calibri" panose="020F0502020204030204" pitchFamily="34" charset="0"/>
              </a:rPr>
              <a:t>What can go wrong? Scenarios with different flood water levels at gauge</a:t>
            </a:r>
          </a:p>
          <a:p>
            <a:pPr eaLnBrk="1" hangingPunct="1">
              <a:spcBef>
                <a:spcPts val="600"/>
              </a:spcBef>
              <a:spcAft>
                <a:spcPts val="600"/>
              </a:spcAft>
              <a:buFont typeface="Wingdings" panose="05000000000000000000" pitchFamily="2" charset="2"/>
              <a:buChar char="§"/>
            </a:pPr>
            <a:r>
              <a:rPr lang="en-GB" altLang="en-US" sz="1200" b="0" dirty="0">
                <a:latin typeface="Calibri" panose="020F0502020204030204" pitchFamily="34" charset="0"/>
              </a:rPr>
              <a:t>How likely is it that it will happen? Probabilities of each flood water level occurring</a:t>
            </a:r>
          </a:p>
          <a:p>
            <a:pPr eaLnBrk="1" hangingPunct="1">
              <a:spcBef>
                <a:spcPts val="600"/>
              </a:spcBef>
              <a:spcAft>
                <a:spcPts val="600"/>
              </a:spcAft>
              <a:buFont typeface="Wingdings" panose="05000000000000000000" pitchFamily="2" charset="2"/>
              <a:buChar char="§"/>
            </a:pPr>
            <a:r>
              <a:rPr lang="en-GB" altLang="en-US" sz="1200" b="0" dirty="0">
                <a:latin typeface="Calibri" panose="020F0502020204030204" pitchFamily="34" charset="0"/>
              </a:rPr>
              <a:t>If it does happen, what are the consequences? Damage of each flood water level </a:t>
            </a:r>
          </a:p>
          <a:p>
            <a:endParaRPr lang="de-DE" dirty="0"/>
          </a:p>
        </p:txBody>
      </p:sp>
      <p:sp>
        <p:nvSpPr>
          <p:cNvPr id="4" name="Foliennummernplatzhalter 3"/>
          <p:cNvSpPr>
            <a:spLocks noGrp="1"/>
          </p:cNvSpPr>
          <p:nvPr>
            <p:ph type="sldNum" sz="quarter" idx="10"/>
          </p:nvPr>
        </p:nvSpPr>
        <p:spPr/>
        <p:txBody>
          <a:bodyPr/>
          <a:lstStyle/>
          <a:p>
            <a:fld id="{5B01063D-ECDD-4C2F-9D12-32F069A6E0CA}" type="slidenum">
              <a:rPr lang="de-DE" altLang="de-DE" smtClean="0"/>
              <a:pPr/>
              <a:t>6</a:t>
            </a:fld>
            <a:endParaRPr lang="de-DE" altLang="de-DE"/>
          </a:p>
        </p:txBody>
      </p:sp>
    </p:spTree>
    <p:extLst>
      <p:ext uri="{BB962C8B-B14F-4D97-AF65-F5344CB8AC3E}">
        <p14:creationId xmlns:p14="http://schemas.microsoft.com/office/powerpoint/2010/main" val="792850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9</a:t>
            </a:fld>
            <a:endParaRPr lang="de-DE"/>
          </a:p>
        </p:txBody>
      </p:sp>
    </p:spTree>
    <p:extLst>
      <p:ext uri="{BB962C8B-B14F-4D97-AF65-F5344CB8AC3E}">
        <p14:creationId xmlns:p14="http://schemas.microsoft.com/office/powerpoint/2010/main" val="1462900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Exposure</a:t>
            </a:r>
            <a:r>
              <a:rPr lang="de-DE" dirty="0"/>
              <a:t> Grafik:</a:t>
            </a:r>
            <a:r>
              <a:rPr lang="de-DE" baseline="0" dirty="0"/>
              <a:t> Höhe gegen Einzelobjekte aufgetragen. 5x Typ 1, 8x Typ 2etc., Typen 1, 3 &amp; 6 sind „am wenigsten“ Wert</a:t>
            </a:r>
            <a:endParaRPr lang="en-US" dirty="0"/>
          </a:p>
        </p:txBody>
      </p:sp>
      <p:sp>
        <p:nvSpPr>
          <p:cNvPr id="4" name="Foliennummernplatzhalter 3"/>
          <p:cNvSpPr>
            <a:spLocks noGrp="1"/>
          </p:cNvSpPr>
          <p:nvPr>
            <p:ph type="sldNum" sz="quarter" idx="10"/>
          </p:nvPr>
        </p:nvSpPr>
        <p:spPr/>
        <p:txBody>
          <a:bodyPr/>
          <a:lstStyle/>
          <a:p>
            <a:fld id="{79F970C8-011A-433C-8E90-85987EAF47E6}" type="slidenum">
              <a:rPr lang="en-US" smtClean="0"/>
              <a:t>10</a:t>
            </a:fld>
            <a:endParaRPr lang="en-US"/>
          </a:p>
        </p:txBody>
      </p:sp>
    </p:spTree>
    <p:extLst>
      <p:ext uri="{BB962C8B-B14F-4D97-AF65-F5344CB8AC3E}">
        <p14:creationId xmlns:p14="http://schemas.microsoft.com/office/powerpoint/2010/main" val="2117930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11</a:t>
            </a:fld>
            <a:endParaRPr lang="de-DE"/>
          </a:p>
        </p:txBody>
      </p:sp>
    </p:spTree>
    <p:extLst>
      <p:ext uri="{BB962C8B-B14F-4D97-AF65-F5344CB8AC3E}">
        <p14:creationId xmlns:p14="http://schemas.microsoft.com/office/powerpoint/2010/main" val="2782013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9"/>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8B40356E-F3C0-482C-9E1C-7353F20ADFFE}"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1604194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2BAAB5D6-44D0-4692-B8BA-5858F0E7B5AB}"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2535865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42"/>
            <a:ext cx="2057400" cy="5851525"/>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42"/>
            <a:ext cx="60198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AFF2E111-8EB2-4D11-B67C-842C7F8B0235}"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493667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Tree>
    <p:extLst>
      <p:ext uri="{BB962C8B-B14F-4D97-AF65-F5344CB8AC3E}">
        <p14:creationId xmlns:p14="http://schemas.microsoft.com/office/powerpoint/2010/main" val="394000964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8B40356E-F3C0-482C-9E1C-7353F20ADFFE}"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1178369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1BAC68CF-3AD5-4649-BA24-F1FB26B9CFF4}"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3645001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064B1EED-1190-4604-A1A0-208984A6DED4}"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516803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DCF89BA8-DC85-4F11-A7C6-ABFD4A124009}"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4228276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pPr>
              <a:defRPr/>
            </a:pPr>
            <a:endParaRPr lang="de-DE">
              <a:solidFill>
                <a:srgbClr val="000000"/>
              </a:solidFill>
            </a:endParaRPr>
          </a:p>
        </p:txBody>
      </p:sp>
      <p:sp>
        <p:nvSpPr>
          <p:cNvPr id="8" name="Foliennummernplatzhalter 8"/>
          <p:cNvSpPr>
            <a:spLocks noGrp="1"/>
          </p:cNvSpPr>
          <p:nvPr>
            <p:ph type="sldNum" sz="quarter" idx="11"/>
          </p:nvPr>
        </p:nvSpPr>
        <p:spPr/>
        <p:txBody>
          <a:bodyPr/>
          <a:lstStyle>
            <a:lvl1pPr>
              <a:defRPr smtClean="0">
                <a:latin typeface="Arial" panose="020B0604020202020204" pitchFamily="34" charset="0"/>
              </a:defRPr>
            </a:lvl1pPr>
          </a:lstStyle>
          <a:p>
            <a:pPr>
              <a:defRPr/>
            </a:pPr>
            <a:fld id="{69E1CC8E-560C-40AA-9E5F-FF8D91F2A1A2}"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375719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Datumsplatzhalter 2"/>
          <p:cNvSpPr>
            <a:spLocks noGrp="1"/>
          </p:cNvSpPr>
          <p:nvPr>
            <p:ph type="dt" sz="half" idx="10"/>
          </p:nvPr>
        </p:nvSpPr>
        <p:spPr/>
        <p:txBody>
          <a:bodyPr/>
          <a:lstStyle>
            <a:lvl1pPr>
              <a:defRPr/>
            </a:lvl1pPr>
          </a:lstStyle>
          <a:p>
            <a:pPr>
              <a:defRPr/>
            </a:pPr>
            <a:endParaRPr lang="de-DE">
              <a:solidFill>
                <a:srgbClr val="000000"/>
              </a:solidFill>
            </a:endParaRPr>
          </a:p>
        </p:txBody>
      </p:sp>
      <p:sp>
        <p:nvSpPr>
          <p:cNvPr id="3" name="Foliennummernplatzhalter 4"/>
          <p:cNvSpPr>
            <a:spLocks noGrp="1"/>
          </p:cNvSpPr>
          <p:nvPr>
            <p:ph type="sldNum" sz="quarter" idx="11"/>
          </p:nvPr>
        </p:nvSpPr>
        <p:spPr/>
        <p:txBody>
          <a:bodyPr/>
          <a:lstStyle>
            <a:lvl1pPr>
              <a:defRPr smtClean="0">
                <a:latin typeface="Arial" panose="020B0604020202020204" pitchFamily="34" charset="0"/>
              </a:defRPr>
            </a:lvl1pPr>
          </a:lstStyle>
          <a:p>
            <a:pPr>
              <a:defRPr/>
            </a:pPr>
            <a:fld id="{5FF51756-0C93-4B65-AC48-3103CD5C1C83}"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818304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pPr>
              <a:defRPr/>
            </a:pPr>
            <a:endParaRPr lang="de-DE">
              <a:solidFill>
                <a:srgbClr val="000000"/>
              </a:solidFill>
            </a:endParaRPr>
          </a:p>
        </p:txBody>
      </p:sp>
      <p:sp>
        <p:nvSpPr>
          <p:cNvPr id="3" name="Foliennummernplatzhalter 3"/>
          <p:cNvSpPr>
            <a:spLocks noGrp="1"/>
          </p:cNvSpPr>
          <p:nvPr>
            <p:ph type="sldNum" sz="quarter" idx="11"/>
          </p:nvPr>
        </p:nvSpPr>
        <p:spPr/>
        <p:txBody>
          <a:bodyPr/>
          <a:lstStyle>
            <a:lvl1pPr>
              <a:defRPr smtClean="0">
                <a:latin typeface="Arial" panose="020B0604020202020204" pitchFamily="34" charset="0"/>
              </a:defRPr>
            </a:lvl1pPr>
          </a:lstStyle>
          <a:p>
            <a:pPr>
              <a:defRPr/>
            </a:pPr>
            <a:fld id="{341B63C0-C06C-4A28-997D-B2F15AC8A49C}"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2009031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1BAC68CF-3AD5-4649-BA24-F1FB26B9CFF4}"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1403542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07FD7DC5-EDD5-4ABB-96BB-F60C027C497D}"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2326313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C2343623-070E-4F11-8E6D-C07B7BA002CF}"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3272513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2BAAB5D6-44D0-4692-B8BA-5858F0E7B5AB}"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366778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AFF2E111-8EB2-4D11-B67C-842C7F8B0235}"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2396751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4"/>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de-DE"/>
              <a:t>Textmasterformate durch Klicken bearbeiten</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064B1EED-1190-4604-A1A0-208984A6DED4}"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35772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DCF89BA8-DC85-4F11-A7C6-ABFD4A124009}"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1896719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pPr>
              <a:defRPr/>
            </a:pPr>
            <a:endParaRPr lang="de-DE">
              <a:solidFill>
                <a:srgbClr val="000000"/>
              </a:solidFill>
            </a:endParaRPr>
          </a:p>
        </p:txBody>
      </p:sp>
      <p:sp>
        <p:nvSpPr>
          <p:cNvPr id="8" name="Foliennummernplatzhalter 8"/>
          <p:cNvSpPr>
            <a:spLocks noGrp="1"/>
          </p:cNvSpPr>
          <p:nvPr>
            <p:ph type="sldNum" sz="quarter" idx="11"/>
          </p:nvPr>
        </p:nvSpPr>
        <p:spPr/>
        <p:txBody>
          <a:bodyPr/>
          <a:lstStyle>
            <a:lvl1pPr>
              <a:defRPr smtClean="0">
                <a:latin typeface="Arial" panose="020B0604020202020204" pitchFamily="34" charset="0"/>
              </a:defRPr>
            </a:lvl1pPr>
          </a:lstStyle>
          <a:p>
            <a:pPr>
              <a:defRPr/>
            </a:pPr>
            <a:fld id="{69E1CC8E-560C-40AA-9E5F-FF8D91F2A1A2}"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4275328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Datumsplatzhalter 2"/>
          <p:cNvSpPr>
            <a:spLocks noGrp="1"/>
          </p:cNvSpPr>
          <p:nvPr>
            <p:ph type="dt" sz="half" idx="10"/>
          </p:nvPr>
        </p:nvSpPr>
        <p:spPr/>
        <p:txBody>
          <a:bodyPr/>
          <a:lstStyle>
            <a:lvl1pPr>
              <a:defRPr/>
            </a:lvl1pPr>
          </a:lstStyle>
          <a:p>
            <a:pPr>
              <a:defRPr/>
            </a:pPr>
            <a:endParaRPr lang="de-DE">
              <a:solidFill>
                <a:srgbClr val="000000"/>
              </a:solidFill>
            </a:endParaRPr>
          </a:p>
        </p:txBody>
      </p:sp>
      <p:sp>
        <p:nvSpPr>
          <p:cNvPr id="3" name="Foliennummernplatzhalter 4"/>
          <p:cNvSpPr>
            <a:spLocks noGrp="1"/>
          </p:cNvSpPr>
          <p:nvPr>
            <p:ph type="sldNum" sz="quarter" idx="11"/>
          </p:nvPr>
        </p:nvSpPr>
        <p:spPr/>
        <p:txBody>
          <a:bodyPr/>
          <a:lstStyle>
            <a:lvl1pPr>
              <a:defRPr smtClean="0">
                <a:latin typeface="Arial" panose="020B0604020202020204" pitchFamily="34" charset="0"/>
              </a:defRPr>
            </a:lvl1pPr>
          </a:lstStyle>
          <a:p>
            <a:pPr>
              <a:defRPr/>
            </a:pPr>
            <a:fld id="{5FF51756-0C93-4B65-AC48-3103CD5C1C83}"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355901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pPr>
              <a:defRPr/>
            </a:pPr>
            <a:endParaRPr lang="de-DE">
              <a:solidFill>
                <a:srgbClr val="000000"/>
              </a:solidFill>
            </a:endParaRPr>
          </a:p>
        </p:txBody>
      </p:sp>
      <p:sp>
        <p:nvSpPr>
          <p:cNvPr id="3" name="Foliennummernplatzhalter 3"/>
          <p:cNvSpPr>
            <a:spLocks noGrp="1"/>
          </p:cNvSpPr>
          <p:nvPr>
            <p:ph type="sldNum" sz="quarter" idx="11"/>
          </p:nvPr>
        </p:nvSpPr>
        <p:spPr/>
        <p:txBody>
          <a:bodyPr/>
          <a:lstStyle>
            <a:lvl1pPr>
              <a:defRPr smtClean="0">
                <a:latin typeface="Arial" panose="020B0604020202020204" pitchFamily="34" charset="0"/>
              </a:defRPr>
            </a:lvl1pPr>
          </a:lstStyle>
          <a:p>
            <a:pPr>
              <a:defRPr/>
            </a:pPr>
            <a:fld id="{341B63C0-C06C-4A28-997D-B2F15AC8A49C}"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1331916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07FD7DC5-EDD5-4ABB-96BB-F60C027C497D}"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523594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C2343623-070E-4F11-8E6D-C07B7BA002CF}" type="slidenum">
              <a:rPr lang="de-DE" altLang="de-DE">
                <a:solidFill>
                  <a:srgbClr val="000000"/>
                </a:solidFill>
              </a:rPr>
              <a:pPr>
                <a:defRPr/>
              </a:pPr>
              <a:t>‹#›</a:t>
            </a:fld>
            <a:endParaRPr lang="de-DE" altLang="de-DE">
              <a:solidFill>
                <a:srgbClr val="000000"/>
              </a:solidFill>
            </a:endParaRPr>
          </a:p>
        </p:txBody>
      </p:sp>
    </p:spTree>
    <p:extLst>
      <p:ext uri="{BB962C8B-B14F-4D97-AF65-F5344CB8AC3E}">
        <p14:creationId xmlns:p14="http://schemas.microsoft.com/office/powerpoint/2010/main" val="1076052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a:t>Titelmasterformat durch Klicken bearbeiten</a:t>
            </a:r>
          </a:p>
        </p:txBody>
      </p:sp>
      <p:sp>
        <p:nvSpPr>
          <p:cNvPr id="1027" name="Rectangle 3"/>
          <p:cNvSpPr>
            <a:spLocks noGrp="1" noChangeArrowheads="1"/>
          </p:cNvSpPr>
          <p:nvPr>
            <p:ph type="body" idx="1"/>
          </p:nvPr>
        </p:nvSpPr>
        <p:spPr bwMode="auto">
          <a:xfrm>
            <a:off x="457200" y="1600204"/>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a:t>Textmasterformate 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de-DE">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fontAlgn="base">
              <a:spcBef>
                <a:spcPct val="0"/>
              </a:spcBef>
              <a:spcAft>
                <a:spcPct val="0"/>
              </a:spcAft>
              <a:defRPr/>
            </a:pPr>
            <a:endParaRPr lang="de-DE">
              <a:solidFill>
                <a:srgbClr val="000000"/>
              </a:solidFill>
            </a:endParaRPr>
          </a:p>
        </p:txBody>
      </p:sp>
      <p:sp>
        <p:nvSpPr>
          <p:cNvPr id="2" name="Line 10"/>
          <p:cNvSpPr>
            <a:spLocks noChangeShapeType="1"/>
          </p:cNvSpPr>
          <p:nvPr userDrawn="1"/>
        </p:nvSpPr>
        <p:spPr bwMode="auto">
          <a:xfrm flipV="1">
            <a:off x="0" y="642938"/>
            <a:ext cx="9144000"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de-DE" sz="1800">
              <a:solidFill>
                <a:srgbClr val="000000"/>
              </a:solidFill>
            </a:endParaRPr>
          </a:p>
        </p:txBody>
      </p:sp>
      <p:pic>
        <p:nvPicPr>
          <p:cNvPr id="1031" name="Picture 35" descr="mathnat"/>
          <p:cNvPicPr>
            <a:picLocks noChangeAspect="1" noChangeArrowheads="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78840" y="7938"/>
            <a:ext cx="5937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26" descr="GFZ-LogoNeu_eng_4c"/>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43814" y="71442"/>
            <a:ext cx="7858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0308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p:titleStyle>
    <p:bodyStyle>
      <a:lvl1pPr marL="342891" indent="-342891" algn="l" rtl="0" eaLnBrk="0" fontAlgn="base" hangingPunct="0">
        <a:spcBef>
          <a:spcPct val="20000"/>
        </a:spcBef>
        <a:spcAft>
          <a:spcPct val="0"/>
        </a:spcAft>
        <a:buChar char="•"/>
        <a:defRPr sz="3200">
          <a:solidFill>
            <a:schemeClr val="tx1"/>
          </a:solidFill>
          <a:latin typeface="+mn-lt"/>
          <a:ea typeface="+mn-ea"/>
          <a:cs typeface="+mn-cs"/>
        </a:defRPr>
      </a:lvl1pPr>
      <a:lvl2pPr marL="742932" indent="-285744" algn="l" rtl="0" eaLnBrk="0" fontAlgn="base" hangingPunct="0">
        <a:spcBef>
          <a:spcPct val="20000"/>
        </a:spcBef>
        <a:spcAft>
          <a:spcPct val="0"/>
        </a:spcAft>
        <a:buChar char="–"/>
        <a:defRPr sz="2800">
          <a:solidFill>
            <a:schemeClr val="tx1"/>
          </a:solidFill>
          <a:latin typeface="+mn-lt"/>
        </a:defRPr>
      </a:lvl2pPr>
      <a:lvl3pPr marL="1142971" indent="-228594" algn="l" rtl="0" eaLnBrk="0" fontAlgn="base" hangingPunct="0">
        <a:spcBef>
          <a:spcPct val="20000"/>
        </a:spcBef>
        <a:spcAft>
          <a:spcPct val="0"/>
        </a:spcAft>
        <a:buChar char="•"/>
        <a:defRPr sz="2400">
          <a:solidFill>
            <a:schemeClr val="tx1"/>
          </a:solidFill>
          <a:latin typeface="+mn-lt"/>
        </a:defRPr>
      </a:lvl3pPr>
      <a:lvl4pPr marL="1600160" indent="-228594" algn="l" rtl="0" eaLnBrk="0" fontAlgn="base" hangingPunct="0">
        <a:spcBef>
          <a:spcPct val="20000"/>
        </a:spcBef>
        <a:spcAft>
          <a:spcPct val="0"/>
        </a:spcAft>
        <a:buChar char="–"/>
        <a:defRPr sz="2000">
          <a:solidFill>
            <a:schemeClr val="tx1"/>
          </a:solidFill>
          <a:latin typeface="+mn-lt"/>
        </a:defRPr>
      </a:lvl4pPr>
      <a:lvl5pPr marL="2057349" indent="-228594" algn="l" rtl="0" eaLnBrk="0" fontAlgn="base" hangingPunct="0">
        <a:spcBef>
          <a:spcPct val="20000"/>
        </a:spcBef>
        <a:spcAft>
          <a:spcPct val="0"/>
        </a:spcAft>
        <a:buChar char="»"/>
        <a:defRPr sz="2000">
          <a:solidFill>
            <a:schemeClr val="tx1"/>
          </a:solidFill>
          <a:latin typeface="+mn-lt"/>
        </a:defRPr>
      </a:lvl5pPr>
      <a:lvl6pPr marL="2514537" indent="-228594" algn="l" rtl="0" fontAlgn="base">
        <a:spcBef>
          <a:spcPct val="20000"/>
        </a:spcBef>
        <a:spcAft>
          <a:spcPct val="0"/>
        </a:spcAft>
        <a:buChar char="»"/>
        <a:defRPr sz="2000">
          <a:solidFill>
            <a:schemeClr val="tx1"/>
          </a:solidFill>
          <a:latin typeface="+mn-lt"/>
        </a:defRPr>
      </a:lvl6pPr>
      <a:lvl7pPr marL="2971726" indent="-228594" algn="l" rtl="0" fontAlgn="base">
        <a:spcBef>
          <a:spcPct val="20000"/>
        </a:spcBef>
        <a:spcAft>
          <a:spcPct val="0"/>
        </a:spcAft>
        <a:buChar char="»"/>
        <a:defRPr sz="2000">
          <a:solidFill>
            <a:schemeClr val="tx1"/>
          </a:solidFill>
          <a:latin typeface="+mn-lt"/>
        </a:defRPr>
      </a:lvl7pPr>
      <a:lvl8pPr marL="3428914" indent="-228594" algn="l" rtl="0" fontAlgn="base">
        <a:spcBef>
          <a:spcPct val="20000"/>
        </a:spcBef>
        <a:spcAft>
          <a:spcPct val="0"/>
        </a:spcAft>
        <a:buChar char="»"/>
        <a:defRPr sz="2000">
          <a:solidFill>
            <a:schemeClr val="tx1"/>
          </a:solidFill>
          <a:latin typeface="+mn-lt"/>
        </a:defRPr>
      </a:lvl8pPr>
      <a:lvl9pPr marL="3886103" indent="-228594"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a:t>Textmasterformate 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de-DE">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fontAlgn="base">
              <a:spcBef>
                <a:spcPct val="0"/>
              </a:spcBef>
              <a:spcAft>
                <a:spcPct val="0"/>
              </a:spcAft>
              <a:defRPr/>
            </a:pPr>
            <a:endParaRPr lang="de-DE">
              <a:solidFill>
                <a:srgbClr val="000000"/>
              </a:solidFill>
            </a:endParaRPr>
          </a:p>
        </p:txBody>
      </p:sp>
      <p:sp>
        <p:nvSpPr>
          <p:cNvPr id="2" name="Line 10"/>
          <p:cNvSpPr>
            <a:spLocks noChangeShapeType="1"/>
          </p:cNvSpPr>
          <p:nvPr userDrawn="1"/>
        </p:nvSpPr>
        <p:spPr bwMode="auto">
          <a:xfrm flipV="1">
            <a:off x="0" y="642938"/>
            <a:ext cx="9144000"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de-DE">
              <a:solidFill>
                <a:srgbClr val="000000"/>
              </a:solidFill>
            </a:endParaRPr>
          </a:p>
        </p:txBody>
      </p:sp>
      <p:pic>
        <p:nvPicPr>
          <p:cNvPr id="1031" name="Picture 35" descr="mathnat"/>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78838" y="7938"/>
            <a:ext cx="5937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26" descr="GFZ-LogoNeu_eng_4c"/>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43813" y="71438"/>
            <a:ext cx="7858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261590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2.pn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G"/><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0.emf"/><Relationship Id="rId18" Type="http://schemas.openxmlformats.org/officeDocument/2006/relationships/image" Target="../media/image12.wmf"/><Relationship Id="rId26" Type="http://schemas.openxmlformats.org/officeDocument/2006/relationships/image" Target="../media/image16.wmf"/><Relationship Id="rId3" Type="http://schemas.openxmlformats.org/officeDocument/2006/relationships/notesSlide" Target="../notesSlides/notesSlide4.xml"/><Relationship Id="rId21" Type="http://schemas.openxmlformats.org/officeDocument/2006/relationships/oleObject" Target="../embeddings/oleObject11.bin"/><Relationship Id="rId7" Type="http://schemas.openxmlformats.org/officeDocument/2006/relationships/image" Target="../media/image7.emf"/><Relationship Id="rId12" Type="http://schemas.openxmlformats.org/officeDocument/2006/relationships/oleObject" Target="../embeddings/oleObject6.bin"/><Relationship Id="rId17" Type="http://schemas.openxmlformats.org/officeDocument/2006/relationships/oleObject" Target="../embeddings/oleObject9.bin"/><Relationship Id="rId25" Type="http://schemas.openxmlformats.org/officeDocument/2006/relationships/oleObject" Target="../embeddings/oleObject13.bin"/><Relationship Id="rId2" Type="http://schemas.openxmlformats.org/officeDocument/2006/relationships/slideLayout" Target="../slideLayouts/slideLayout2.xml"/><Relationship Id="rId16" Type="http://schemas.openxmlformats.org/officeDocument/2006/relationships/oleObject" Target="../embeddings/oleObject8.bin"/><Relationship Id="rId20" Type="http://schemas.openxmlformats.org/officeDocument/2006/relationships/image" Target="../media/image13.wmf"/><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9.emf"/><Relationship Id="rId24" Type="http://schemas.openxmlformats.org/officeDocument/2006/relationships/image" Target="../media/image15.wmf"/><Relationship Id="rId5" Type="http://schemas.openxmlformats.org/officeDocument/2006/relationships/image" Target="../media/image6.emf"/><Relationship Id="rId15" Type="http://schemas.openxmlformats.org/officeDocument/2006/relationships/image" Target="../media/image11.emf"/><Relationship Id="rId23" Type="http://schemas.openxmlformats.org/officeDocument/2006/relationships/oleObject" Target="../embeddings/oleObject12.bin"/><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oleObject" Target="../embeddings/oleObject2.bin"/><Relationship Id="rId9" Type="http://schemas.openxmlformats.org/officeDocument/2006/relationships/image" Target="../media/image8.emf"/><Relationship Id="rId14" Type="http://schemas.openxmlformats.org/officeDocument/2006/relationships/oleObject" Target="../embeddings/oleObject7.bin"/><Relationship Id="rId22" Type="http://schemas.openxmlformats.org/officeDocument/2006/relationships/image" Target="../media/image14.wmf"/></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5"/>
          <p:cNvSpPr txBox="1">
            <a:spLocks noChangeArrowheads="1"/>
          </p:cNvSpPr>
          <p:nvPr/>
        </p:nvSpPr>
        <p:spPr bwMode="auto">
          <a:xfrm>
            <a:off x="755650" y="620713"/>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endParaRPr lang="de-DE" altLang="en-US" sz="1800">
              <a:solidFill>
                <a:srgbClr val="000000"/>
              </a:solidFill>
            </a:endParaRPr>
          </a:p>
          <a:p>
            <a:pPr fontAlgn="base">
              <a:spcBef>
                <a:spcPct val="0"/>
              </a:spcBef>
              <a:spcAft>
                <a:spcPct val="0"/>
              </a:spcAft>
              <a:buFontTx/>
              <a:buNone/>
            </a:pPr>
            <a:endParaRPr lang="de-DE" altLang="en-US" sz="1800">
              <a:solidFill>
                <a:srgbClr val="000000"/>
              </a:solidFill>
            </a:endParaRPr>
          </a:p>
        </p:txBody>
      </p:sp>
      <p:graphicFrame>
        <p:nvGraphicFramePr>
          <p:cNvPr id="15363" name="Object 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3171" name="Formel" r:id="rId4" imgW="114151" imgH="215619" progId="Equation.3">
                  <p:embed/>
                </p:oleObj>
              </mc:Choice>
              <mc:Fallback>
                <p:oleObj name="Formel"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4" name="Rectangle 31"/>
          <p:cNvSpPr>
            <a:spLocks noChangeArrowheads="1"/>
          </p:cNvSpPr>
          <p:nvPr/>
        </p:nvSpPr>
        <p:spPr bwMode="auto">
          <a:xfrm>
            <a:off x="-1588" y="-27384"/>
            <a:ext cx="7453313"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spcAft>
                <a:spcPct val="0"/>
              </a:spcAft>
              <a:buFontTx/>
              <a:buNone/>
            </a:pPr>
            <a:r>
              <a:rPr lang="de-DE" sz="1800" b="1" dirty="0">
                <a:solidFill>
                  <a:srgbClr val="000000"/>
                </a:solidFill>
                <a:latin typeface="Calibri" panose="020F0502020204030204" pitchFamily="34" charset="0"/>
              </a:rPr>
              <a:t>Seminar Hochwasser SS 2021</a:t>
            </a:r>
          </a:p>
          <a:p>
            <a:pPr algn="ctr" eaLnBrk="0" fontAlgn="base" hangingPunct="0">
              <a:spcAft>
                <a:spcPct val="0"/>
              </a:spcAft>
              <a:buFontTx/>
              <a:buNone/>
            </a:pPr>
            <a:r>
              <a:rPr lang="de-DE" sz="1800" b="1" dirty="0">
                <a:solidFill>
                  <a:srgbClr val="000000"/>
                </a:solidFill>
                <a:latin typeface="Calibri" panose="020F0502020204030204" pitchFamily="34" charset="0"/>
              </a:rPr>
              <a:t>Thematische Vertiefung Georisiken –Analyse und Management</a:t>
            </a:r>
            <a:endParaRPr lang="de-DE" altLang="en-US" sz="1800" b="1" dirty="0">
              <a:solidFill>
                <a:srgbClr val="000000"/>
              </a:solidFill>
              <a:latin typeface="Calibri" panose="020F0502020204030204" pitchFamily="34" charset="0"/>
            </a:endParaRPr>
          </a:p>
        </p:txBody>
      </p:sp>
      <p:sp>
        <p:nvSpPr>
          <p:cNvPr id="15365" name="Rectangle 31"/>
          <p:cNvSpPr>
            <a:spLocks noChangeArrowheads="1"/>
          </p:cNvSpPr>
          <p:nvPr/>
        </p:nvSpPr>
        <p:spPr bwMode="auto">
          <a:xfrm>
            <a:off x="0" y="1557462"/>
            <a:ext cx="9144000" cy="511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FontTx/>
              <a:buNone/>
            </a:pPr>
            <a:r>
              <a:rPr lang="de-DE" altLang="en-US" sz="2000" b="1" dirty="0">
                <a:solidFill>
                  <a:srgbClr val="000000"/>
                </a:solidFill>
                <a:latin typeface="Calibri" panose="020F0502020204030204" pitchFamily="34" charset="0"/>
              </a:rPr>
              <a:t>Hochwasserrisiko – Wiederholung und Modellanwendung</a:t>
            </a:r>
          </a:p>
          <a:p>
            <a:pPr algn="ctr" fontAlgn="base">
              <a:spcBef>
                <a:spcPct val="0"/>
              </a:spcBef>
              <a:spcAft>
                <a:spcPct val="0"/>
              </a:spcAft>
              <a:buFontTx/>
              <a:buNone/>
            </a:pPr>
            <a:endParaRPr lang="de-DE" altLang="en-US" sz="2000" b="1" dirty="0">
              <a:solidFill>
                <a:srgbClr val="000000"/>
              </a:solidFill>
              <a:latin typeface="Calibri" panose="020F0502020204030204" pitchFamily="34" charset="0"/>
            </a:endParaRPr>
          </a:p>
          <a:p>
            <a:pPr algn="ctr" fontAlgn="base">
              <a:spcBef>
                <a:spcPct val="0"/>
              </a:spcBef>
              <a:spcAft>
                <a:spcPct val="0"/>
              </a:spcAft>
              <a:buFontTx/>
              <a:buNone/>
            </a:pPr>
            <a:r>
              <a:rPr lang="de-DE" altLang="en-US" sz="2000" b="1" dirty="0">
                <a:solidFill>
                  <a:srgbClr val="000000"/>
                </a:solidFill>
                <a:latin typeface="Calibri" panose="020F0502020204030204" pitchFamily="34" charset="0"/>
              </a:rPr>
              <a:t>16.07.2021</a:t>
            </a:r>
          </a:p>
          <a:p>
            <a:pPr algn="ctr" fontAlgn="base">
              <a:spcBef>
                <a:spcPct val="0"/>
              </a:spcBef>
              <a:spcAft>
                <a:spcPct val="0"/>
              </a:spcAft>
              <a:buFontTx/>
              <a:buNone/>
            </a:pPr>
            <a:endParaRPr lang="de-DE" altLang="en-US" sz="2000" b="1" dirty="0">
              <a:solidFill>
                <a:srgbClr val="000000"/>
              </a:solidFill>
              <a:latin typeface="Calibri" panose="020F0502020204030204" pitchFamily="34" charset="0"/>
            </a:endParaRPr>
          </a:p>
          <a:p>
            <a:pPr algn="ctr" fontAlgn="base">
              <a:spcBef>
                <a:spcPct val="0"/>
              </a:spcBef>
              <a:spcAft>
                <a:spcPct val="0"/>
              </a:spcAft>
              <a:buFontTx/>
              <a:buNone/>
            </a:pPr>
            <a:endParaRPr lang="de-DE" altLang="en-US" sz="2000" b="1" dirty="0">
              <a:solidFill>
                <a:srgbClr val="000000"/>
              </a:solidFill>
              <a:latin typeface="Calibri" panose="020F0502020204030204" pitchFamily="34" charset="0"/>
            </a:endParaRPr>
          </a:p>
          <a:p>
            <a:pPr algn="ctr" eaLnBrk="0" fontAlgn="base" hangingPunct="0">
              <a:spcAft>
                <a:spcPct val="0"/>
              </a:spcAft>
              <a:buFontTx/>
              <a:buNone/>
            </a:pPr>
            <a:r>
              <a:rPr lang="de-DE" altLang="en-US" sz="2000" b="1" dirty="0">
                <a:solidFill>
                  <a:srgbClr val="000000"/>
                </a:solidFill>
                <a:latin typeface="Calibri" panose="020F0502020204030204" pitchFamily="34" charset="0"/>
              </a:rPr>
              <a:t>Bruno Merz</a:t>
            </a:r>
            <a:r>
              <a:rPr lang="de-DE" altLang="en-US" sz="2000" b="1" baseline="30000" dirty="0">
                <a:solidFill>
                  <a:srgbClr val="000000"/>
                </a:solidFill>
                <a:latin typeface="Calibri" panose="020F0502020204030204" pitchFamily="34" charset="0"/>
              </a:rPr>
              <a:t>1,2</a:t>
            </a:r>
            <a:r>
              <a:rPr lang="de-DE" sz="2000" b="1" dirty="0">
                <a:solidFill>
                  <a:srgbClr val="000000"/>
                </a:solidFill>
                <a:latin typeface="Calibri" panose="020F0502020204030204" pitchFamily="34" charset="0"/>
              </a:rPr>
              <a:t>, Luzie Wietzke</a:t>
            </a:r>
            <a:r>
              <a:rPr lang="de-DE" sz="2000" b="1" baseline="30000" dirty="0">
                <a:solidFill>
                  <a:srgbClr val="000000"/>
                </a:solidFill>
                <a:latin typeface="Calibri" panose="020F0502020204030204" pitchFamily="34" charset="0"/>
              </a:rPr>
              <a:t>1</a:t>
            </a:r>
            <a:endParaRPr lang="de-DE" altLang="en-US" sz="2000" b="1" baseline="30000" dirty="0">
              <a:solidFill>
                <a:srgbClr val="000000"/>
              </a:solidFill>
              <a:latin typeface="Calibri" panose="020F0502020204030204" pitchFamily="34" charset="0"/>
            </a:endParaRPr>
          </a:p>
          <a:p>
            <a:pPr algn="ctr" fontAlgn="base">
              <a:spcBef>
                <a:spcPct val="0"/>
              </a:spcBef>
              <a:spcAft>
                <a:spcPct val="0"/>
              </a:spcAft>
              <a:buFontTx/>
              <a:buNone/>
            </a:pPr>
            <a:endParaRPr lang="de-DE" altLang="en-US" sz="1800" b="1" dirty="0">
              <a:solidFill>
                <a:srgbClr val="000000"/>
              </a:solidFill>
              <a:latin typeface="Calibri" panose="020F0502020204030204" pitchFamily="34" charset="0"/>
            </a:endParaRPr>
          </a:p>
          <a:p>
            <a:pPr algn="ctr" fontAlgn="base">
              <a:spcBef>
                <a:spcPct val="0"/>
              </a:spcBef>
              <a:spcAft>
                <a:spcPct val="0"/>
              </a:spcAft>
              <a:buFontTx/>
              <a:buNone/>
            </a:pPr>
            <a:r>
              <a:rPr lang="de-DE" altLang="en-US" sz="1800" b="1" baseline="30000" dirty="0">
                <a:solidFill>
                  <a:srgbClr val="000000"/>
                </a:solidFill>
                <a:latin typeface="Calibri" panose="020F0502020204030204" pitchFamily="34" charset="0"/>
              </a:rPr>
              <a:t>1</a:t>
            </a:r>
            <a:r>
              <a:rPr lang="de-DE" altLang="en-US" sz="1800" b="1" dirty="0">
                <a:solidFill>
                  <a:srgbClr val="000000"/>
                </a:solidFill>
                <a:latin typeface="Calibri" panose="020F0502020204030204" pitchFamily="34" charset="0"/>
              </a:rPr>
              <a:t>GFZ German Research Centre for Geosciences</a:t>
            </a:r>
          </a:p>
          <a:p>
            <a:pPr algn="ctr" fontAlgn="base">
              <a:spcBef>
                <a:spcPct val="0"/>
              </a:spcBef>
              <a:spcAft>
                <a:spcPct val="0"/>
              </a:spcAft>
              <a:buFontTx/>
              <a:buNone/>
            </a:pPr>
            <a:r>
              <a:rPr lang="de-DE" altLang="en-US" sz="1800" b="1" dirty="0">
                <a:solidFill>
                  <a:srgbClr val="000000"/>
                </a:solidFill>
                <a:latin typeface="Calibri" panose="020F0502020204030204" pitchFamily="34" charset="0"/>
              </a:rPr>
              <a:t>Telegrafenberg, Potsdam</a:t>
            </a:r>
          </a:p>
          <a:p>
            <a:pPr algn="ctr" eaLnBrk="0" fontAlgn="base" hangingPunct="0">
              <a:spcAft>
                <a:spcPct val="0"/>
              </a:spcAft>
              <a:buFontTx/>
              <a:buNone/>
            </a:pPr>
            <a:endParaRPr lang="de-DE" altLang="en-US" sz="1800" b="1" dirty="0">
              <a:solidFill>
                <a:srgbClr val="000000"/>
              </a:solidFill>
              <a:latin typeface="Calibri" panose="020F0502020204030204" pitchFamily="34" charset="0"/>
            </a:endParaRPr>
          </a:p>
          <a:p>
            <a:pPr algn="ctr" fontAlgn="base">
              <a:spcBef>
                <a:spcPct val="0"/>
              </a:spcBef>
              <a:spcAft>
                <a:spcPct val="0"/>
              </a:spcAft>
              <a:buFontTx/>
              <a:buNone/>
            </a:pPr>
            <a:r>
              <a:rPr lang="de-DE" altLang="en-US" sz="1800" b="1" baseline="30000" dirty="0">
                <a:solidFill>
                  <a:srgbClr val="000000"/>
                </a:solidFill>
                <a:latin typeface="Calibri" panose="020F0502020204030204" pitchFamily="34" charset="0"/>
              </a:rPr>
              <a:t>2</a:t>
            </a:r>
            <a:r>
              <a:rPr lang="de-DE" altLang="en-US" sz="1800" b="1" dirty="0">
                <a:solidFill>
                  <a:srgbClr val="000000"/>
                </a:solidFill>
                <a:latin typeface="Calibri" panose="020F0502020204030204" pitchFamily="34" charset="0"/>
              </a:rPr>
              <a:t>Institute for Earth and Environmental Sciences</a:t>
            </a:r>
          </a:p>
          <a:p>
            <a:pPr algn="ctr" fontAlgn="base">
              <a:spcBef>
                <a:spcPct val="0"/>
              </a:spcBef>
              <a:spcAft>
                <a:spcPct val="0"/>
              </a:spcAft>
              <a:buFontTx/>
              <a:buNone/>
            </a:pPr>
            <a:r>
              <a:rPr lang="de-DE" altLang="en-US" sz="1800" b="1" dirty="0">
                <a:solidFill>
                  <a:srgbClr val="000000"/>
                </a:solidFill>
                <a:latin typeface="Calibri" panose="020F0502020204030204" pitchFamily="34" charset="0"/>
              </a:rPr>
              <a:t>Professor for Engineering Hydrology and Management of Georisks</a:t>
            </a:r>
          </a:p>
          <a:p>
            <a:pPr algn="ctr" fontAlgn="base">
              <a:spcBef>
                <a:spcPct val="0"/>
              </a:spcBef>
              <a:spcAft>
                <a:spcPct val="0"/>
              </a:spcAft>
              <a:buFontTx/>
              <a:buNone/>
            </a:pPr>
            <a:endParaRPr lang="en-US" altLang="en-US" sz="1800" b="1" dirty="0">
              <a:solidFill>
                <a:srgbClr val="000000"/>
              </a:solidFill>
              <a:latin typeface="Calibri" panose="020F0502020204030204" pitchFamily="34" charset="0"/>
            </a:endParaRPr>
          </a:p>
          <a:p>
            <a:pPr algn="ctr" fontAlgn="base">
              <a:spcBef>
                <a:spcPct val="0"/>
              </a:spcBef>
              <a:spcAft>
                <a:spcPct val="0"/>
              </a:spcAft>
              <a:buFontTx/>
              <a:buNone/>
            </a:pPr>
            <a:r>
              <a:rPr lang="de-DE" altLang="en-US" sz="1800" b="1" dirty="0">
                <a:solidFill>
                  <a:srgbClr val="000000"/>
                </a:solidFill>
                <a:latin typeface="Calibri" panose="020F0502020204030204" pitchFamily="34" charset="0"/>
              </a:rPr>
              <a:t>bmerz@gfz-potsdam.de</a:t>
            </a:r>
          </a:p>
          <a:p>
            <a:pPr algn="ctr" fontAlgn="base">
              <a:spcBef>
                <a:spcPct val="0"/>
              </a:spcBef>
              <a:spcAft>
                <a:spcPct val="0"/>
              </a:spcAft>
              <a:buFontTx/>
              <a:buNone/>
            </a:pPr>
            <a:r>
              <a:rPr lang="de-DE" altLang="en-US" sz="1800" b="1" dirty="0">
                <a:solidFill>
                  <a:srgbClr val="000000"/>
                </a:solidFill>
                <a:latin typeface="Calibri" panose="020F0502020204030204" pitchFamily="34" charset="0"/>
              </a:rPr>
              <a:t>lwietzke@gfz-potsdam.de</a:t>
            </a:r>
          </a:p>
        </p:txBody>
      </p:sp>
    </p:spTree>
    <p:extLst>
      <p:ext uri="{BB962C8B-B14F-4D97-AF65-F5344CB8AC3E}">
        <p14:creationId xmlns:p14="http://schemas.microsoft.com/office/powerpoint/2010/main" val="3129268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133" y="925868"/>
            <a:ext cx="2990702" cy="1912690"/>
          </a:xfrm>
          <a:prstGeom prst="rect">
            <a:avLst/>
          </a:prstGeom>
        </p:spPr>
      </p:pic>
      <p:sp>
        <p:nvSpPr>
          <p:cNvPr id="2" name="Title 1"/>
          <p:cNvSpPr>
            <a:spLocks noGrp="1"/>
          </p:cNvSpPr>
          <p:nvPr>
            <p:ph type="title"/>
          </p:nvPr>
        </p:nvSpPr>
        <p:spPr>
          <a:xfrm>
            <a:off x="102870" y="109261"/>
            <a:ext cx="7886700" cy="448606"/>
          </a:xfrm>
        </p:spPr>
        <p:txBody>
          <a:bodyPr>
            <a:noAutofit/>
          </a:bodyPr>
          <a:lstStyle/>
          <a:p>
            <a:pPr algn="l"/>
            <a:r>
              <a:rPr lang="en-US" sz="2700" b="1" dirty="0">
                <a:latin typeface="Calibri" panose="020F0502020204030204" pitchFamily="34" charset="0"/>
                <a:cs typeface="Calibri" panose="020F0502020204030204" pitchFamily="34" charset="0"/>
              </a:rPr>
              <a:t>Simple time-varying flood-risk model </a:t>
            </a:r>
            <a:endParaRPr lang="de-DE" sz="27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20663" y="659223"/>
            <a:ext cx="7886700" cy="5254175"/>
          </a:xfrm>
        </p:spPr>
        <p:txBody>
          <a:bodyPr>
            <a:normAutofit/>
          </a:bodyPr>
          <a:lstStyle/>
          <a:p>
            <a:r>
              <a:rPr lang="en-US" sz="1600" dirty="0">
                <a:latin typeface="Calibri" panose="020F0502020204030204" pitchFamily="34" charset="0"/>
                <a:cs typeface="Calibri" panose="020F0502020204030204" pitchFamily="34" charset="0"/>
              </a:rPr>
              <a:t>Simple but complete risk analysis</a:t>
            </a:r>
          </a:p>
          <a:p>
            <a:pPr marL="0" indent="0">
              <a:buNone/>
            </a:pPr>
            <a:r>
              <a:rPr lang="en-US" sz="1600" dirty="0">
                <a:latin typeface="Calibri" panose="020F0502020204030204" pitchFamily="34" charset="0"/>
                <a:cs typeface="Calibri" panose="020F0502020204030204" pitchFamily="34" charset="0"/>
              </a:rPr>
              <a:t>(so far only for the city of </a:t>
            </a:r>
            <a:r>
              <a:rPr lang="en-US" sz="1600" dirty="0" err="1">
                <a:latin typeface="Calibri" panose="020F0502020204030204" pitchFamily="34" charset="0"/>
                <a:cs typeface="Calibri" panose="020F0502020204030204" pitchFamily="34" charset="0"/>
              </a:rPr>
              <a:t>Leipheim</a:t>
            </a:r>
            <a:r>
              <a:rPr lang="en-US" sz="1600" dirty="0">
                <a:latin typeface="Calibri" panose="020F0502020204030204" pitchFamily="34" charset="0"/>
                <a:cs typeface="Calibri" panose="020F0502020204030204" pitchFamily="34" charset="0"/>
              </a:rPr>
              <a:t>)</a:t>
            </a:r>
          </a:p>
          <a:p>
            <a:r>
              <a:rPr lang="en-US" sz="1600" dirty="0">
                <a:latin typeface="Calibri" panose="020F0502020204030204" pitchFamily="34" charset="0"/>
                <a:cs typeface="Calibri" panose="020F0502020204030204" pitchFamily="34" charset="0"/>
              </a:rPr>
              <a:t>3 Module: </a:t>
            </a:r>
          </a:p>
          <a:p>
            <a:pPr lvl="1">
              <a:buAutoNum type="arabicParenBoth"/>
            </a:pPr>
            <a:r>
              <a:rPr lang="en-US" sz="1400" dirty="0">
                <a:latin typeface="Calibri" panose="020F0502020204030204" pitchFamily="34" charset="0"/>
                <a:cs typeface="Calibri" panose="020F0502020204030204" pitchFamily="34" charset="0"/>
              </a:rPr>
              <a:t>Single event calculation</a:t>
            </a:r>
          </a:p>
          <a:p>
            <a:pPr lvl="1">
              <a:buAutoNum type="arabicParenBoth"/>
            </a:pPr>
            <a:r>
              <a:rPr lang="en-US" sz="1400" dirty="0">
                <a:latin typeface="Calibri" panose="020F0502020204030204" pitchFamily="34" charset="0"/>
                <a:cs typeface="Calibri" panose="020F0502020204030204" pitchFamily="34" charset="0"/>
              </a:rPr>
              <a:t>Time-varying calculation (sensitivity analysis)</a:t>
            </a:r>
          </a:p>
          <a:p>
            <a:pPr lvl="1">
              <a:buAutoNum type="arabicParenBoth"/>
            </a:pPr>
            <a:r>
              <a:rPr lang="en-US" sz="1400" dirty="0">
                <a:latin typeface="Calibri" panose="020F0502020204030204" pitchFamily="34" charset="0"/>
                <a:cs typeface="Calibri" panose="020F0502020204030204" pitchFamily="34" charset="0"/>
              </a:rPr>
              <a:t>Multiple simulation (sensitivity analysis)</a:t>
            </a:r>
          </a:p>
          <a:p>
            <a:r>
              <a:rPr lang="en-US" sz="1600" dirty="0">
                <a:latin typeface="Calibri" panose="020F0502020204030204" pitchFamily="34" charset="0"/>
                <a:cs typeface="Calibri" panose="020F0502020204030204" pitchFamily="34" charset="0"/>
              </a:rPr>
              <a:t>Required input data are</a:t>
            </a:r>
          </a:p>
          <a:p>
            <a:pPr lvl="1"/>
            <a:r>
              <a:rPr lang="en-US" sz="1400" dirty="0">
                <a:latin typeface="Calibri" panose="020F0502020204030204" pitchFamily="34" charset="0"/>
                <a:cs typeface="Calibri" panose="020F0502020204030204" pitchFamily="34" charset="0"/>
              </a:rPr>
              <a:t>Discharge (Q) vs water level (H) rating curve</a:t>
            </a:r>
          </a:p>
          <a:p>
            <a:pPr lvl="1"/>
            <a:r>
              <a:rPr lang="en-US" sz="1400" dirty="0">
                <a:latin typeface="Calibri" panose="020F0502020204030204" pitchFamily="34" charset="0"/>
                <a:cs typeface="Calibri" panose="020F0502020204030204" pitchFamily="34" charset="0"/>
              </a:rPr>
              <a:t>Exposure table in </a:t>
            </a:r>
            <a:r>
              <a:rPr lang="en-US" sz="1400" dirty="0" err="1">
                <a:latin typeface="Calibri" panose="020F0502020204030204" pitchFamily="34" charset="0"/>
                <a:cs typeface="Calibri" panose="020F0502020204030204" pitchFamily="34" charset="0"/>
              </a:rPr>
              <a:t>Abhängikeit</a:t>
            </a:r>
            <a:r>
              <a:rPr lang="en-US" sz="1400" dirty="0">
                <a:latin typeface="Calibri" panose="020F0502020204030204" pitchFamily="34" charset="0"/>
                <a:cs typeface="Calibri" panose="020F0502020204030204" pitchFamily="34" charset="0"/>
              </a:rPr>
              <a:t> von H, unit asset value, area of building footprint, building type</a:t>
            </a:r>
          </a:p>
          <a:p>
            <a:pPr lvl="1"/>
            <a:r>
              <a:rPr lang="en-US" sz="1400" dirty="0">
                <a:latin typeface="Calibri" panose="020F0502020204030204" pitchFamily="34" charset="0"/>
                <a:cs typeface="Calibri" panose="020F0502020204030204" pitchFamily="34" charset="0"/>
              </a:rPr>
              <a:t>Vulnerability (loss function) based on inundation depth and relative loss</a:t>
            </a:r>
            <a:endParaRPr lang="de-DE" sz="14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21" y="3565321"/>
            <a:ext cx="6199511" cy="3159964"/>
          </a:xfrm>
          <a:prstGeom prst="rect">
            <a:avLst/>
          </a:prstGeom>
        </p:spPr>
      </p:pic>
      <p:pic>
        <p:nvPicPr>
          <p:cNvPr id="7" name="Picture 26" descr="GFZ-LogoNeu_eng_4c"/>
          <p:cNvPicPr>
            <a:picLocks noChangeAspect="1" noChangeArrowheads="1"/>
          </p:cNvPicPr>
          <p:nvPr/>
        </p:nvPicPr>
        <p:blipFill>
          <a:blip r:embed="rId5" cstate="print"/>
          <a:srcRect/>
          <a:stretch>
            <a:fillRect/>
          </a:stretch>
        </p:blipFill>
        <p:spPr bwMode="auto">
          <a:xfrm>
            <a:off x="7053626" y="6128385"/>
            <a:ext cx="928688" cy="596900"/>
          </a:xfrm>
          <a:prstGeom prst="rect">
            <a:avLst/>
          </a:prstGeom>
          <a:noFill/>
          <a:ln w="9525">
            <a:noFill/>
            <a:miter lim="800000"/>
            <a:headEnd/>
            <a:tailEnd/>
          </a:ln>
        </p:spPr>
      </p:pic>
      <p:grpSp>
        <p:nvGrpSpPr>
          <p:cNvPr id="10" name="Group 9"/>
          <p:cNvGrpSpPr/>
          <p:nvPr/>
        </p:nvGrpSpPr>
        <p:grpSpPr>
          <a:xfrm>
            <a:off x="2358632" y="3412836"/>
            <a:ext cx="2134991" cy="1634521"/>
            <a:chOff x="3310467" y="3549875"/>
            <a:chExt cx="2429933" cy="1860325"/>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8934" y="3565321"/>
              <a:ext cx="2419077" cy="1829657"/>
            </a:xfrm>
            <a:prstGeom prst="rect">
              <a:avLst/>
            </a:prstGeom>
          </p:spPr>
        </p:pic>
        <p:sp>
          <p:nvSpPr>
            <p:cNvPr id="8" name="Rectangle 7"/>
            <p:cNvSpPr/>
            <p:nvPr/>
          </p:nvSpPr>
          <p:spPr>
            <a:xfrm>
              <a:off x="3310467" y="3549875"/>
              <a:ext cx="2429933" cy="1860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9" name="Down Arrow 8"/>
            <p:cNvSpPr/>
            <p:nvPr/>
          </p:nvSpPr>
          <p:spPr>
            <a:xfrm>
              <a:off x="5190067" y="3632200"/>
              <a:ext cx="135467" cy="19473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grpSp>
      <p:grpSp>
        <p:nvGrpSpPr>
          <p:cNvPr id="13" name="Group 12"/>
          <p:cNvGrpSpPr/>
          <p:nvPr/>
        </p:nvGrpSpPr>
        <p:grpSpPr>
          <a:xfrm>
            <a:off x="6648172" y="3565321"/>
            <a:ext cx="1909069" cy="3175410"/>
            <a:chOff x="5765800" y="3549875"/>
            <a:chExt cx="1909069" cy="3175410"/>
          </a:xfrm>
        </p:grpSpPr>
        <p:sp>
          <p:nvSpPr>
            <p:cNvPr id="12" name="Rectangle 11"/>
            <p:cNvSpPr/>
            <p:nvPr/>
          </p:nvSpPr>
          <p:spPr>
            <a:xfrm>
              <a:off x="5765800" y="3549875"/>
              <a:ext cx="1909069" cy="31754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1" name="Rectangle 10"/>
            <p:cNvSpPr/>
            <p:nvPr/>
          </p:nvSpPr>
          <p:spPr>
            <a:xfrm>
              <a:off x="5828594" y="3793028"/>
              <a:ext cx="1791967" cy="2123658"/>
            </a:xfrm>
            <a:prstGeom prst="rect">
              <a:avLst/>
            </a:prstGeom>
          </p:spPr>
          <p:txBody>
            <a:bodyPr wrap="square">
              <a:spAutoFit/>
            </a:bodyPr>
            <a:lstStyle/>
            <a:p>
              <a:r>
                <a:rPr lang="en-US" sz="1200" b="1" dirty="0">
                  <a:latin typeface="Calibri" panose="020F0502020204030204" pitchFamily="34" charset="0"/>
                  <a:cs typeface="Calibri" panose="020F0502020204030204" pitchFamily="34" charset="0"/>
                </a:rPr>
                <a:t>1</a:t>
              </a:r>
              <a:r>
                <a:rPr lang="en-US" sz="1200" dirty="0">
                  <a:latin typeface="Calibri" panose="020F0502020204030204" pitchFamily="34" charset="0"/>
                  <a:cs typeface="Calibri" panose="020F0502020204030204" pitchFamily="34" charset="0"/>
                </a:rPr>
                <a:t>=Residential, single </a:t>
              </a:r>
              <a:r>
                <a:rPr lang="en-US" sz="1200" dirty="0" err="1">
                  <a:latin typeface="Calibri" panose="020F0502020204030204" pitchFamily="34" charset="0"/>
                  <a:cs typeface="Calibri" panose="020F0502020204030204" pitchFamily="34" charset="0"/>
                </a:rPr>
                <a:t>storey</a:t>
              </a:r>
              <a:r>
                <a:rPr lang="en-US" sz="1200" dirty="0">
                  <a:latin typeface="Calibri" panose="020F0502020204030204" pitchFamily="34" charset="0"/>
                  <a:cs typeface="Calibri" panose="020F0502020204030204" pitchFamily="34" charset="0"/>
                </a:rPr>
                <a:t> without basement</a:t>
              </a:r>
            </a:p>
            <a:p>
              <a:r>
                <a:rPr lang="en-US" sz="1200" b="1" dirty="0">
                  <a:latin typeface="Calibri" panose="020F0502020204030204" pitchFamily="34" charset="0"/>
                  <a:cs typeface="Calibri" panose="020F0502020204030204" pitchFamily="34" charset="0"/>
                </a:rPr>
                <a:t>2</a:t>
              </a:r>
              <a:r>
                <a:rPr lang="en-US" sz="1200" dirty="0">
                  <a:latin typeface="Calibri" panose="020F0502020204030204" pitchFamily="34" charset="0"/>
                  <a:cs typeface="Calibri" panose="020F0502020204030204" pitchFamily="34" charset="0"/>
                </a:rPr>
                <a:t>=Residential, single </a:t>
              </a:r>
              <a:r>
                <a:rPr lang="en-US" sz="1200" dirty="0" err="1">
                  <a:latin typeface="Calibri" panose="020F0502020204030204" pitchFamily="34" charset="0"/>
                  <a:cs typeface="Calibri" panose="020F0502020204030204" pitchFamily="34" charset="0"/>
                </a:rPr>
                <a:t>storey</a:t>
              </a:r>
              <a:r>
                <a:rPr lang="en-US" sz="1200" dirty="0">
                  <a:latin typeface="Calibri" panose="020F0502020204030204" pitchFamily="34" charset="0"/>
                  <a:cs typeface="Calibri" panose="020F0502020204030204" pitchFamily="34" charset="0"/>
                </a:rPr>
                <a:t> with basement</a:t>
              </a:r>
              <a:endParaRPr lang="de-DE"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3</a:t>
              </a:r>
              <a:r>
                <a:rPr lang="en-US" sz="1200" dirty="0">
                  <a:latin typeface="Calibri" panose="020F0502020204030204" pitchFamily="34" charset="0"/>
                  <a:cs typeface="Calibri" panose="020F0502020204030204" pitchFamily="34" charset="0"/>
                </a:rPr>
                <a:t>=Residential, multi-</a:t>
              </a:r>
              <a:r>
                <a:rPr lang="en-US" sz="1200" dirty="0" err="1">
                  <a:latin typeface="Calibri" panose="020F0502020204030204" pitchFamily="34" charset="0"/>
                  <a:cs typeface="Calibri" panose="020F0502020204030204" pitchFamily="34" charset="0"/>
                </a:rPr>
                <a:t>storey</a:t>
              </a:r>
              <a:r>
                <a:rPr lang="en-US" sz="1200" dirty="0">
                  <a:latin typeface="Calibri" panose="020F0502020204030204" pitchFamily="34" charset="0"/>
                  <a:cs typeface="Calibri" panose="020F0502020204030204" pitchFamily="34" charset="0"/>
                </a:rPr>
                <a:t> without basement</a:t>
              </a:r>
              <a:endParaRPr lang="de-DE"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4</a:t>
              </a:r>
              <a:r>
                <a:rPr lang="en-US" sz="1200" dirty="0">
                  <a:latin typeface="Calibri" panose="020F0502020204030204" pitchFamily="34" charset="0"/>
                  <a:cs typeface="Calibri" panose="020F0502020204030204" pitchFamily="34" charset="0"/>
                </a:rPr>
                <a:t>=Commercial, single </a:t>
              </a:r>
              <a:r>
                <a:rPr lang="en-US" sz="1200" dirty="0" err="1">
                  <a:latin typeface="Calibri" panose="020F0502020204030204" pitchFamily="34" charset="0"/>
                  <a:cs typeface="Calibri" panose="020F0502020204030204" pitchFamily="34" charset="0"/>
                </a:rPr>
                <a:t>storey</a:t>
              </a:r>
              <a:r>
                <a:rPr lang="en-US" sz="1200" dirty="0">
                  <a:latin typeface="Calibri" panose="020F0502020204030204" pitchFamily="34" charset="0"/>
                  <a:cs typeface="Calibri" panose="020F0502020204030204" pitchFamily="34" charset="0"/>
                </a:rPr>
                <a:t> </a:t>
              </a:r>
              <a:endParaRPr lang="de-DE"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5</a:t>
              </a:r>
              <a:r>
                <a:rPr lang="en-US" sz="1200" dirty="0">
                  <a:latin typeface="Calibri" panose="020F0502020204030204" pitchFamily="34" charset="0"/>
                  <a:cs typeface="Calibri" panose="020F0502020204030204" pitchFamily="34" charset="0"/>
                </a:rPr>
                <a:t>=Commercial, multi-</a:t>
              </a:r>
              <a:r>
                <a:rPr lang="en-US" sz="1200" dirty="0" err="1">
                  <a:latin typeface="Calibri" panose="020F0502020204030204" pitchFamily="34" charset="0"/>
                  <a:cs typeface="Calibri" panose="020F0502020204030204" pitchFamily="34" charset="0"/>
                </a:rPr>
                <a:t>storey</a:t>
              </a:r>
              <a:r>
                <a:rPr lang="en-US" sz="1200"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6</a:t>
              </a:r>
              <a:r>
                <a:rPr lang="en-US" sz="1200" dirty="0">
                  <a:latin typeface="Calibri" panose="020F0502020204030204" pitchFamily="34" charset="0"/>
                  <a:cs typeface="Calibri" panose="020F0502020204030204" pitchFamily="34" charset="0"/>
                </a:rPr>
                <a:t>=Other buildings</a:t>
              </a:r>
              <a:endParaRPr lang="de-DE" sz="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76110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85252"/>
            <a:ext cx="7886700" cy="448606"/>
          </a:xfrm>
        </p:spPr>
        <p:txBody>
          <a:bodyPr>
            <a:normAutofit/>
          </a:bodyPr>
          <a:lstStyle/>
          <a:p>
            <a:pPr algn="l"/>
            <a:r>
              <a:rPr lang="en-US" sz="2200" b="1" dirty="0">
                <a:latin typeface="Arial" panose="020B0604020202020204" pitchFamily="34" charset="0"/>
                <a:cs typeface="Arial" panose="020B0604020202020204" pitchFamily="34" charset="0"/>
              </a:rPr>
              <a:t>1) Single event calculation</a:t>
            </a:r>
            <a:endParaRPr lang="de-DE" sz="2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799" y="941323"/>
            <a:ext cx="8246533" cy="5187062"/>
          </a:xfrm>
        </p:spPr>
        <p:txBody>
          <a:bodyPr>
            <a:normAutofit/>
          </a:bodyPr>
          <a:lstStyle/>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sym typeface="Wingdings" panose="05000000000000000000" pitchFamily="2" charset="2"/>
              </a:rPr>
              <a:t>Flood frequency curve (FFC) for linking flood magnitudes and return intervals (return periods)  Estimation of the flood magnitude</a:t>
            </a: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Fitting of theoretical distribution functions to observational data</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Using this empirical FFC, the model calculates the losses for each return interval, taking into account the exposure table and the damage function</a:t>
            </a:r>
            <a:endParaRPr lang="en-US" sz="1600" dirty="0">
              <a:solidFill>
                <a:srgbClr val="FF0000"/>
              </a:solidFill>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2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4207" y="3111619"/>
            <a:ext cx="6228437" cy="3222599"/>
          </a:xfrm>
          <a:prstGeom prst="rect">
            <a:avLst/>
          </a:prstGeom>
        </p:spPr>
      </p:pic>
    </p:spTree>
    <p:extLst>
      <p:ext uri="{BB962C8B-B14F-4D97-AF65-F5344CB8AC3E}">
        <p14:creationId xmlns:p14="http://schemas.microsoft.com/office/powerpoint/2010/main" val="4190866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33" y="138205"/>
            <a:ext cx="7886700" cy="448606"/>
          </a:xfrm>
        </p:spPr>
        <p:txBody>
          <a:bodyPr>
            <a:noAutofit/>
          </a:bodyPr>
          <a:lstStyle/>
          <a:p>
            <a:pPr algn="l"/>
            <a:r>
              <a:rPr lang="en-US" sz="2200" b="1" dirty="0">
                <a:latin typeface="Calibri" panose="020F0502020204030204" pitchFamily="34" charset="0"/>
                <a:cs typeface="Calibri" panose="020F0502020204030204" pitchFamily="34" charset="0"/>
              </a:rPr>
              <a:t>2) Time-varying (TV) calculation (</a:t>
            </a:r>
            <a:r>
              <a:rPr lang="en-US" sz="2200" b="1" dirty="0" err="1">
                <a:latin typeface="Calibri" panose="020F0502020204030204" pitchFamily="34" charset="0"/>
                <a:cs typeface="Calibri" panose="020F0502020204030204" pitchFamily="34" charset="0"/>
              </a:rPr>
              <a:t>Sensitivitätsanalyse</a:t>
            </a:r>
            <a:r>
              <a:rPr lang="en-US" sz="2200" b="1" dirty="0">
                <a:latin typeface="Calibri" panose="020F0502020204030204" pitchFamily="34" charset="0"/>
                <a:cs typeface="Calibri" panose="020F0502020204030204" pitchFamily="34" charset="0"/>
              </a:rPr>
              <a:t>)</a:t>
            </a:r>
          </a:p>
        </p:txBody>
      </p:sp>
      <p:sp>
        <p:nvSpPr>
          <p:cNvPr id="3" name="Content Placeholder 2"/>
          <p:cNvSpPr>
            <a:spLocks noGrp="1"/>
          </p:cNvSpPr>
          <p:nvPr>
            <p:ph idx="1"/>
          </p:nvPr>
        </p:nvSpPr>
        <p:spPr>
          <a:xfrm>
            <a:off x="362071" y="820455"/>
            <a:ext cx="7886700" cy="3284268"/>
          </a:xfrm>
        </p:spPr>
        <p:txBody>
          <a:bodyPr>
            <a:normAutofit/>
          </a:bodyPr>
          <a:lstStyle/>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Objective: Understand the impact of changes in the risk components</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sym typeface="Wingdings" panose="05000000000000000000" pitchFamily="2" charset="2"/>
              </a:rPr>
              <a:t>n-times random sampling of events (e.g. 50 years) from the existing time series  generation of FFC</a:t>
            </a: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2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07" y="1923281"/>
            <a:ext cx="1729653" cy="161403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7360" y="1940161"/>
            <a:ext cx="5006798" cy="1615860"/>
          </a:xfrm>
          <a:prstGeom prst="rect">
            <a:avLst/>
          </a:prstGeom>
        </p:spPr>
      </p:pic>
      <p:grpSp>
        <p:nvGrpSpPr>
          <p:cNvPr id="8" name="Group 7">
            <a:extLst>
              <a:ext uri="{FF2B5EF4-FFF2-40B4-BE49-F238E27FC236}">
                <a16:creationId xmlns:a16="http://schemas.microsoft.com/office/drawing/2014/main" id="{572177A8-AA1E-4E31-8401-60505DE810B2}"/>
              </a:ext>
            </a:extLst>
          </p:cNvPr>
          <p:cNvGrpSpPr/>
          <p:nvPr/>
        </p:nvGrpSpPr>
        <p:grpSpPr>
          <a:xfrm>
            <a:off x="6521054" y="3815830"/>
            <a:ext cx="1846208" cy="2364697"/>
            <a:chOff x="6261155" y="4062138"/>
            <a:chExt cx="1846208" cy="2364697"/>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1155" y="4062138"/>
              <a:ext cx="1846208" cy="2364697"/>
            </a:xfrm>
            <a:prstGeom prst="rect">
              <a:avLst/>
            </a:prstGeom>
          </p:spPr>
        </p:pic>
        <p:sp>
          <p:nvSpPr>
            <p:cNvPr id="4" name="Rectangle 3"/>
            <p:cNvSpPr/>
            <p:nvPr/>
          </p:nvSpPr>
          <p:spPr>
            <a:xfrm>
              <a:off x="6261155" y="4343400"/>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0" name="Rectangle 9"/>
            <p:cNvSpPr/>
            <p:nvPr/>
          </p:nvSpPr>
          <p:spPr>
            <a:xfrm>
              <a:off x="6263301" y="4616195"/>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1" name="Rectangle 10"/>
            <p:cNvSpPr/>
            <p:nvPr/>
          </p:nvSpPr>
          <p:spPr>
            <a:xfrm>
              <a:off x="6263301" y="4869705"/>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2" name="Rectangle 11"/>
            <p:cNvSpPr/>
            <p:nvPr/>
          </p:nvSpPr>
          <p:spPr>
            <a:xfrm>
              <a:off x="6263301" y="5124895"/>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3" name="Rectangle 12"/>
            <p:cNvSpPr/>
            <p:nvPr/>
          </p:nvSpPr>
          <p:spPr>
            <a:xfrm>
              <a:off x="6263301" y="5388921"/>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4" name="Rectangle 13"/>
            <p:cNvSpPr/>
            <p:nvPr/>
          </p:nvSpPr>
          <p:spPr>
            <a:xfrm>
              <a:off x="6263301" y="5626918"/>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grpSp>
      <p:sp>
        <p:nvSpPr>
          <p:cNvPr id="15" name="TextBox 14">
            <a:extLst>
              <a:ext uri="{FF2B5EF4-FFF2-40B4-BE49-F238E27FC236}">
                <a16:creationId xmlns:a16="http://schemas.microsoft.com/office/drawing/2014/main" id="{93869441-ECE4-4A82-9226-5E35FC2EEC82}"/>
              </a:ext>
            </a:extLst>
          </p:cNvPr>
          <p:cNvSpPr txBox="1"/>
          <p:nvPr/>
        </p:nvSpPr>
        <p:spPr>
          <a:xfrm>
            <a:off x="146992" y="3705518"/>
            <a:ext cx="8101779" cy="2585323"/>
          </a:xfrm>
          <a:prstGeom prst="rect">
            <a:avLst/>
          </a:prstGeom>
          <a:noFill/>
        </p:spPr>
        <p:txBody>
          <a:bodyPr wrap="square" rtlCol="0">
            <a:spAutoFit/>
          </a:bodyPr>
          <a:lstStyle/>
          <a:p>
            <a:pPr lvl="1"/>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Flood protection level is determined (e.g. 2 years, 100 years)</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Time-varying components:</a:t>
            </a:r>
          </a:p>
          <a:p>
            <a:pPr lvl="1"/>
            <a:r>
              <a:rPr lang="en-US" sz="1600" dirty="0">
                <a:latin typeface="Calibri" panose="020F0502020204030204" pitchFamily="34" charset="0"/>
                <a:cs typeface="Calibri" panose="020F0502020204030204" pitchFamily="34" charset="0"/>
              </a:rPr>
              <a:t>Discharge value in defined period (HQ)</a:t>
            </a:r>
          </a:p>
          <a:p>
            <a:pPr lvl="1"/>
            <a:r>
              <a:rPr lang="en-US" sz="1600" dirty="0">
                <a:latin typeface="Calibri" panose="020F0502020204030204" pitchFamily="34" charset="0"/>
                <a:cs typeface="Calibri" panose="020F0502020204030204" pitchFamily="34" charset="0"/>
              </a:rPr>
              <a:t>Rating curve (relationship between Q and H)</a:t>
            </a:r>
          </a:p>
          <a:p>
            <a:pPr lvl="1"/>
            <a:r>
              <a:rPr lang="en-US" sz="1600" dirty="0">
                <a:latin typeface="Calibri" panose="020F0502020204030204" pitchFamily="34" charset="0"/>
                <a:cs typeface="Calibri" panose="020F0502020204030204" pitchFamily="34" charset="0"/>
              </a:rPr>
              <a:t>Exposure </a:t>
            </a:r>
          </a:p>
          <a:p>
            <a:pPr lvl="1"/>
            <a:r>
              <a:rPr lang="en-US" sz="1600" dirty="0">
                <a:latin typeface="Calibri" panose="020F0502020204030204" pitchFamily="34" charset="0"/>
                <a:cs typeface="Calibri" panose="020F0502020204030204" pitchFamily="34" charset="0"/>
              </a:rPr>
              <a:t>	: building value (1</a:t>
            </a:r>
            <a:r>
              <a:rPr lang="en-US" sz="1600" baseline="30000" dirty="0">
                <a:latin typeface="Calibri" panose="020F0502020204030204" pitchFamily="34" charset="0"/>
                <a:cs typeface="Calibri" panose="020F0502020204030204" pitchFamily="34" charset="0"/>
              </a:rPr>
              <a:t>st</a:t>
            </a:r>
            <a:r>
              <a:rPr lang="en-US" sz="1600" dirty="0">
                <a:latin typeface="Calibri" panose="020F0502020204030204" pitchFamily="34" charset="0"/>
                <a:cs typeface="Calibri" panose="020F0502020204030204" pitchFamily="34" charset="0"/>
              </a:rPr>
              <a:t> box) and building area (2</a:t>
            </a:r>
            <a:r>
              <a:rPr lang="en-US" sz="1600" baseline="30000" dirty="0">
                <a:latin typeface="Calibri" panose="020F0502020204030204" pitchFamily="34" charset="0"/>
                <a:cs typeface="Calibri" panose="020F0502020204030204" pitchFamily="34" charset="0"/>
              </a:rPr>
              <a:t>nd</a:t>
            </a:r>
            <a:r>
              <a:rPr lang="en-US" sz="1600" dirty="0">
                <a:latin typeface="Calibri" panose="020F0502020204030204" pitchFamily="34" charset="0"/>
                <a:cs typeface="Calibri" panose="020F0502020204030204" pitchFamily="34" charset="0"/>
              </a:rPr>
              <a:t> box)</a:t>
            </a:r>
          </a:p>
          <a:p>
            <a:pPr lvl="1"/>
            <a:r>
              <a:rPr lang="en-US" sz="1600" dirty="0">
                <a:latin typeface="Calibri" panose="020F0502020204030204" pitchFamily="34" charset="0"/>
                <a:cs typeface="Calibri" panose="020F0502020204030204" pitchFamily="34" charset="0"/>
              </a:rPr>
              <a:t>Vulnerability</a:t>
            </a:r>
          </a:p>
          <a:p>
            <a:pPr lvl="1"/>
            <a:r>
              <a:rPr lang="en-US" sz="1600" dirty="0">
                <a:latin typeface="Calibri" panose="020F0502020204030204" pitchFamily="34" charset="0"/>
                <a:cs typeface="Calibri" panose="020F0502020204030204" pitchFamily="34" charset="0"/>
              </a:rPr>
              <a:t>Interest rate (due to inflation)</a:t>
            </a:r>
          </a:p>
          <a:p>
            <a:endParaRPr lang="en-US" dirty="0"/>
          </a:p>
        </p:txBody>
      </p:sp>
    </p:spTree>
    <p:extLst>
      <p:ext uri="{BB962C8B-B14F-4D97-AF65-F5344CB8AC3E}">
        <p14:creationId xmlns:p14="http://schemas.microsoft.com/office/powerpoint/2010/main" val="3230133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 y="92286"/>
            <a:ext cx="7886700" cy="448606"/>
          </a:xfrm>
        </p:spPr>
        <p:txBody>
          <a:bodyPr>
            <a:normAutofit fontScale="90000"/>
          </a:bodyPr>
          <a:lstStyle/>
          <a:p>
            <a:pPr algn="l"/>
            <a:r>
              <a:rPr lang="en-US" sz="2200" b="1" dirty="0">
                <a:latin typeface="Calibri" panose="020F0502020204030204" pitchFamily="34" charset="0"/>
                <a:cs typeface="Calibri" panose="020F0502020204030204" pitchFamily="34" charset="0"/>
              </a:rPr>
              <a:t>2) </a:t>
            </a:r>
            <a:r>
              <a:rPr lang="en-US" sz="2400" b="1" dirty="0">
                <a:latin typeface="Calibri" panose="020F0502020204030204" pitchFamily="34" charset="0"/>
                <a:cs typeface="Calibri" panose="020F0502020204030204" pitchFamily="34" charset="0"/>
              </a:rPr>
              <a:t>Time-varying (TV) calculation (</a:t>
            </a:r>
            <a:r>
              <a:rPr lang="en-US" sz="2400" b="1" dirty="0" err="1">
                <a:latin typeface="Calibri" panose="020F0502020204030204" pitchFamily="34" charset="0"/>
                <a:cs typeface="Calibri" panose="020F0502020204030204" pitchFamily="34" charset="0"/>
              </a:rPr>
              <a:t>Sensitivitätsanalyse</a:t>
            </a:r>
            <a:r>
              <a:rPr lang="en-US" sz="2400" b="1" dirty="0">
                <a:latin typeface="Calibri" panose="020F0502020204030204" pitchFamily="34" charset="0"/>
                <a:cs typeface="Calibri" panose="020F0502020204030204" pitchFamily="34" charset="0"/>
              </a:rPr>
              <a:t>)</a:t>
            </a:r>
          </a:p>
        </p:txBody>
      </p:sp>
      <p:sp>
        <p:nvSpPr>
          <p:cNvPr id="3" name="Content Placeholder 2"/>
          <p:cNvSpPr>
            <a:spLocks noGrp="1"/>
          </p:cNvSpPr>
          <p:nvPr>
            <p:ph idx="1"/>
          </p:nvPr>
        </p:nvSpPr>
        <p:spPr>
          <a:xfrm>
            <a:off x="628650" y="959225"/>
            <a:ext cx="7886700" cy="5674160"/>
          </a:xfrm>
        </p:spPr>
        <p:txBody>
          <a:bodyPr>
            <a:normAutofit/>
          </a:bodyPr>
          <a:lstStyle/>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Example: change in only discharge</a:t>
            </a: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Results are shown as expected annual damage (EAD)</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EAD is the average of flood damages calculated over a number of events. </a:t>
            </a: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2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grpSp>
        <p:nvGrpSpPr>
          <p:cNvPr id="14" name="Group 13"/>
          <p:cNvGrpSpPr>
            <a:grpSpLocks noChangeAspect="1"/>
          </p:cNvGrpSpPr>
          <p:nvPr/>
        </p:nvGrpSpPr>
        <p:grpSpPr>
          <a:xfrm>
            <a:off x="722093" y="1289152"/>
            <a:ext cx="7975571" cy="4469540"/>
            <a:chOff x="845111" y="2763471"/>
            <a:chExt cx="6812218" cy="3817592"/>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111" y="2771780"/>
              <a:ext cx="1477308" cy="187177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2419" y="2763471"/>
              <a:ext cx="5334910" cy="1871771"/>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111" y="4691909"/>
              <a:ext cx="1477308" cy="1847609"/>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22419" y="4685096"/>
              <a:ext cx="5334910" cy="1895967"/>
            </a:xfrm>
            <a:prstGeom prst="rect">
              <a:avLst/>
            </a:prstGeom>
          </p:spPr>
        </p:pic>
        <p:sp>
          <p:nvSpPr>
            <p:cNvPr id="13" name="Oval 12"/>
            <p:cNvSpPr/>
            <p:nvPr/>
          </p:nvSpPr>
          <p:spPr>
            <a:xfrm>
              <a:off x="845111" y="5100918"/>
              <a:ext cx="1387101" cy="2061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621534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07" y="120469"/>
            <a:ext cx="7886700" cy="448606"/>
          </a:xfrm>
        </p:spPr>
        <p:txBody>
          <a:bodyPr>
            <a:normAutofit fontScale="90000"/>
          </a:bodyPr>
          <a:lstStyle/>
          <a:p>
            <a:pPr algn="l"/>
            <a:r>
              <a:rPr lang="en-US" sz="2200" b="1" dirty="0">
                <a:latin typeface="Calibri" panose="020F0502020204030204" pitchFamily="34" charset="0"/>
                <a:cs typeface="Calibri" panose="020F0502020204030204" pitchFamily="34" charset="0"/>
              </a:rPr>
              <a:t>3) </a:t>
            </a:r>
            <a:r>
              <a:rPr lang="en-US" sz="2400" b="1" dirty="0">
                <a:latin typeface="Calibri" panose="020F0502020204030204" pitchFamily="34" charset="0"/>
                <a:cs typeface="Calibri" panose="020F0502020204030204" pitchFamily="34" charset="0"/>
              </a:rPr>
              <a:t>Multiple Simulation (Sensitivity Analysis)</a:t>
            </a:r>
          </a:p>
        </p:txBody>
      </p:sp>
      <p:sp>
        <p:nvSpPr>
          <p:cNvPr id="3" name="Content Placeholder 2"/>
          <p:cNvSpPr>
            <a:spLocks noGrp="1"/>
          </p:cNvSpPr>
          <p:nvPr>
            <p:ph idx="1"/>
          </p:nvPr>
        </p:nvSpPr>
        <p:spPr>
          <a:xfrm>
            <a:off x="628650" y="959225"/>
            <a:ext cx="7886700" cy="5674160"/>
          </a:xfrm>
        </p:spPr>
        <p:txBody>
          <a:bodyPr>
            <a:normAutofit/>
          </a:bodyPr>
          <a:lstStyle/>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HQ is sampled for defined number of years and runs.</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Multiple simulation enables us to simulate different scenarios at the same time. </a:t>
            </a: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2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8992" y="1758957"/>
            <a:ext cx="2554493" cy="18799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165" y="3730851"/>
            <a:ext cx="2506950" cy="206378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9364" y="3730849"/>
            <a:ext cx="2453751" cy="206378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65" y="3730849"/>
            <a:ext cx="2624985" cy="2063781"/>
          </a:xfrm>
          <a:prstGeom prst="rect">
            <a:avLst/>
          </a:prstGeom>
        </p:spPr>
      </p:pic>
      <p:sp>
        <p:nvSpPr>
          <p:cNvPr id="15" name="Oval 14"/>
          <p:cNvSpPr/>
          <p:nvPr/>
        </p:nvSpPr>
        <p:spPr>
          <a:xfrm>
            <a:off x="3399364" y="3263149"/>
            <a:ext cx="957483" cy="2689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6" name="Rectangle 15"/>
          <p:cNvSpPr/>
          <p:nvPr/>
        </p:nvSpPr>
        <p:spPr>
          <a:xfrm>
            <a:off x="6188171" y="1857610"/>
            <a:ext cx="1838509" cy="830997"/>
          </a:xfrm>
          <a:prstGeom prst="rect">
            <a:avLst/>
          </a:prstGeom>
        </p:spPr>
        <p:txBody>
          <a:bodyPr wrap="square">
            <a:spAutoFit/>
          </a:bodyPr>
          <a:lstStyle/>
          <a:p>
            <a:r>
              <a:rPr lang="en-US" sz="1600" dirty="0" err="1">
                <a:latin typeface="Calibri" panose="020F0502020204030204" pitchFamily="34" charset="0"/>
                <a:cs typeface="Calibri" panose="020F0502020204030204" pitchFamily="34" charset="0"/>
              </a:rPr>
              <a:t>NaN</a:t>
            </a:r>
            <a:r>
              <a:rPr lang="en-US" sz="1600" dirty="0">
                <a:latin typeface="Calibri" panose="020F0502020204030204" pitchFamily="34" charset="0"/>
                <a:cs typeface="Calibri" panose="020F0502020204030204" pitchFamily="34" charset="0"/>
              </a:rPr>
              <a:t> means no new scenario value for that component</a:t>
            </a:r>
            <a:endParaRPr lang="de-DE" sz="1600" dirty="0">
              <a:latin typeface="Calibri" panose="020F0502020204030204" pitchFamily="34" charset="0"/>
              <a:cs typeface="Calibri" panose="020F0502020204030204" pitchFamily="34" charset="0"/>
            </a:endParaRPr>
          </a:p>
        </p:txBody>
      </p:sp>
      <p:sp>
        <p:nvSpPr>
          <p:cNvPr id="17" name="Oval 16"/>
          <p:cNvSpPr/>
          <p:nvPr/>
        </p:nvSpPr>
        <p:spPr>
          <a:xfrm>
            <a:off x="953776" y="3730849"/>
            <a:ext cx="292317" cy="2136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8" name="Oval 17"/>
          <p:cNvSpPr/>
          <p:nvPr/>
        </p:nvSpPr>
        <p:spPr>
          <a:xfrm>
            <a:off x="3416452" y="3730849"/>
            <a:ext cx="438372" cy="2538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9" name="Oval 18"/>
          <p:cNvSpPr/>
          <p:nvPr/>
        </p:nvSpPr>
        <p:spPr>
          <a:xfrm>
            <a:off x="8090824" y="3730849"/>
            <a:ext cx="438372" cy="253804"/>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20" name="Oval 19"/>
          <p:cNvSpPr/>
          <p:nvPr/>
        </p:nvSpPr>
        <p:spPr>
          <a:xfrm>
            <a:off x="5500360" y="3730849"/>
            <a:ext cx="438372" cy="253804"/>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cxnSp>
        <p:nvCxnSpPr>
          <p:cNvPr id="22" name="Straight Arrow Connector 21"/>
          <p:cNvCxnSpPr/>
          <p:nvPr/>
        </p:nvCxnSpPr>
        <p:spPr>
          <a:xfrm>
            <a:off x="4903498" y="5793920"/>
            <a:ext cx="502218" cy="3558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599625" y="5804247"/>
            <a:ext cx="484157" cy="366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775689" y="5793920"/>
            <a:ext cx="502218" cy="3558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471816" y="5804247"/>
            <a:ext cx="484157" cy="366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409739" y="6180056"/>
            <a:ext cx="2958268" cy="307777"/>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Increase in defense design level</a:t>
            </a:r>
            <a:endParaRPr lang="de-DE" sz="1400" dirty="0">
              <a:latin typeface="Calibri" panose="020F0502020204030204" pitchFamily="34" charset="0"/>
              <a:cs typeface="Calibri" panose="020F0502020204030204" pitchFamily="34" charset="0"/>
            </a:endParaRPr>
          </a:p>
        </p:txBody>
      </p:sp>
      <p:sp>
        <p:nvSpPr>
          <p:cNvPr id="31" name="Rectangle 30"/>
          <p:cNvSpPr/>
          <p:nvPr/>
        </p:nvSpPr>
        <p:spPr>
          <a:xfrm>
            <a:off x="5039633" y="6149784"/>
            <a:ext cx="2044149" cy="307777"/>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Increase in vulnerability</a:t>
            </a:r>
            <a:endParaRPr lang="de-DE"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729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44" y="148466"/>
            <a:ext cx="7886700" cy="448606"/>
          </a:xfrm>
        </p:spPr>
        <p:txBody>
          <a:bodyPr>
            <a:normAutofit/>
          </a:bodyPr>
          <a:lstStyle/>
          <a:p>
            <a:pPr algn="l"/>
            <a:r>
              <a:rPr lang="en-US" sz="2000" b="1" dirty="0">
                <a:latin typeface="Calibri" panose="020F0502020204030204" pitchFamily="34" charset="0"/>
                <a:cs typeface="Calibri" panose="020F0502020204030204" pitchFamily="34" charset="0"/>
              </a:rPr>
              <a:t>3) Multiple Simulation (Sensitivity Analysis)</a:t>
            </a:r>
            <a:endParaRPr lang="en-US" sz="24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28650" y="959225"/>
            <a:ext cx="7886700" cy="5674160"/>
          </a:xfrm>
        </p:spPr>
        <p:txBody>
          <a:bodyPr>
            <a:normAutofit/>
          </a:bodyPr>
          <a:lstStyle/>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It is possible to show EADs for all scenarios</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In this example</a:t>
            </a:r>
          </a:p>
          <a:p>
            <a:pPr marL="457200" lvl="1" indent="0">
              <a:buNone/>
            </a:pPr>
            <a:r>
              <a:rPr lang="en-US" sz="1600" dirty="0">
                <a:latin typeface="Calibri" panose="020F0502020204030204" pitchFamily="34" charset="0"/>
                <a:cs typeface="Calibri" panose="020F0502020204030204" pitchFamily="34" charset="0"/>
              </a:rPr>
              <a:t>	defense design level = {2, 100} years</a:t>
            </a:r>
          </a:p>
          <a:p>
            <a:pPr marL="457200" lvl="1" indent="0">
              <a:buNone/>
            </a:pPr>
            <a:r>
              <a:rPr lang="en-US" sz="1600" dirty="0">
                <a:latin typeface="Calibri" panose="020F0502020204030204" pitchFamily="34" charset="0"/>
                <a:cs typeface="Calibri" panose="020F0502020204030204" pitchFamily="34" charset="0"/>
              </a:rPr>
              <a:t>	change in HQ= {0.1}</a:t>
            </a:r>
          </a:p>
          <a:p>
            <a:pPr marL="457200" lvl="1" indent="0">
              <a:buNone/>
            </a:pPr>
            <a:r>
              <a:rPr lang="en-US" sz="1600" dirty="0">
                <a:latin typeface="Calibri" panose="020F0502020204030204" pitchFamily="34" charset="0"/>
                <a:cs typeface="Calibri" panose="020F0502020204030204" pitchFamily="34" charset="0"/>
              </a:rPr>
              <a:t>	change in RC= {0.1}</a:t>
            </a:r>
          </a:p>
          <a:p>
            <a:pPr marL="457200" lvl="1" indent="0">
              <a:buNone/>
            </a:pPr>
            <a:r>
              <a:rPr lang="en-US" sz="1600" dirty="0">
                <a:latin typeface="Calibri" panose="020F0502020204030204" pitchFamily="34" charset="0"/>
                <a:cs typeface="Calibri" panose="020F0502020204030204" pitchFamily="34" charset="0"/>
              </a:rPr>
              <a:t>	change in Exposure (Value)= {0.1}</a:t>
            </a:r>
          </a:p>
          <a:p>
            <a:pPr marL="457200" lvl="1" indent="0">
              <a:buNone/>
            </a:pPr>
            <a:r>
              <a:rPr lang="en-US" sz="1600" dirty="0">
                <a:latin typeface="Calibri" panose="020F0502020204030204" pitchFamily="34" charset="0"/>
                <a:cs typeface="Calibri" panose="020F0502020204030204" pitchFamily="34" charset="0"/>
              </a:rPr>
              <a:t>	change in Exposure (Area)= {0.1}</a:t>
            </a:r>
          </a:p>
          <a:p>
            <a:pPr marL="457200" lvl="1" indent="0">
              <a:buNone/>
            </a:pPr>
            <a:r>
              <a:rPr lang="en-US" sz="1600" dirty="0">
                <a:latin typeface="Calibri" panose="020F0502020204030204" pitchFamily="34" charset="0"/>
                <a:cs typeface="Calibri" panose="020F0502020204030204" pitchFamily="34" charset="0"/>
              </a:rPr>
              <a:t>	change in Vulnerability= {-0.1, 0, 0.1}</a:t>
            </a:r>
          </a:p>
          <a:p>
            <a:pPr marL="457200" lvl="1" indent="0">
              <a:buNone/>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2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923" y="3390373"/>
            <a:ext cx="4344884" cy="3243012"/>
          </a:xfrm>
          <a:prstGeom prst="rect">
            <a:avLst/>
          </a:prstGeom>
        </p:spPr>
      </p:pic>
      <p:sp>
        <p:nvSpPr>
          <p:cNvPr id="10" name="Rectangle 9"/>
          <p:cNvSpPr/>
          <p:nvPr/>
        </p:nvSpPr>
        <p:spPr>
          <a:xfrm>
            <a:off x="6063182" y="1630811"/>
            <a:ext cx="2321805" cy="923330"/>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EAD varies between € 0 and 1 million over 50 years. </a:t>
            </a:r>
            <a:endParaRPr lang="de-DE" dirty="0">
              <a:latin typeface="Calibri" panose="020F0502020204030204" pitchFamily="34" charset="0"/>
              <a:cs typeface="Calibri" panose="020F0502020204030204" pitchFamily="34" charset="0"/>
            </a:endParaRPr>
          </a:p>
        </p:txBody>
      </p:sp>
      <p:sp>
        <p:nvSpPr>
          <p:cNvPr id="11" name="Right Brace 10"/>
          <p:cNvSpPr/>
          <p:nvPr/>
        </p:nvSpPr>
        <p:spPr>
          <a:xfrm>
            <a:off x="5212321" y="867325"/>
            <a:ext cx="720499" cy="245030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0030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93" y="138704"/>
            <a:ext cx="7886700" cy="448606"/>
          </a:xfrm>
        </p:spPr>
        <p:txBody>
          <a:bodyPr>
            <a:normAutofit/>
          </a:bodyPr>
          <a:lstStyle/>
          <a:p>
            <a:pPr algn="l"/>
            <a:r>
              <a:rPr lang="en-US" sz="2000" b="1" dirty="0" err="1">
                <a:latin typeface="Calibri" panose="020F0502020204030204" pitchFamily="34" charset="0"/>
                <a:cs typeface="Calibri" panose="020F0502020204030204" pitchFamily="34" charset="0"/>
              </a:rPr>
              <a:t>Übung</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Sensitivitätsanalyse</a:t>
            </a:r>
            <a:endParaRPr lang="en-US" sz="24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77460" y="875623"/>
            <a:ext cx="7886700" cy="5674160"/>
          </a:xfrm>
        </p:spPr>
        <p:txBody>
          <a:bodyPr>
            <a:normAutofit/>
          </a:bodyPr>
          <a:lstStyle/>
          <a:p>
            <a:pPr marL="914388" lvl="1" indent="-457200">
              <a:lnSpc>
                <a:spcPct val="100000"/>
              </a:lnSpc>
              <a:buAutoNum type="arabicParenR"/>
            </a:pPr>
            <a:r>
              <a:rPr lang="en-US" sz="1600" dirty="0">
                <a:latin typeface="Calibri" panose="020F0502020204030204" pitchFamily="34" charset="0"/>
                <a:cs typeface="Calibri" panose="020F0502020204030204" pitchFamily="34" charset="0"/>
              </a:rPr>
              <a:t>(We randomly sample flood events from an existing time series. In scenario A for 50 years and in scenario B for 200 years, in both scenarios the flood protection measures are designed for a 100-year event. In which scenario do we expect greater damage and why?)</a:t>
            </a:r>
          </a:p>
          <a:p>
            <a:pPr marL="914388" lvl="1" indent="-457200">
              <a:lnSpc>
                <a:spcPct val="100000"/>
              </a:lnSpc>
              <a:buAutoNum type="arabicParenR"/>
            </a:pPr>
            <a:endParaRPr lang="en-US" sz="1600" dirty="0">
              <a:latin typeface="Calibri" panose="020F0502020204030204" pitchFamily="34" charset="0"/>
              <a:cs typeface="Calibri" panose="020F0502020204030204" pitchFamily="34" charset="0"/>
            </a:endParaRPr>
          </a:p>
          <a:p>
            <a:pPr marL="914388" lvl="1" indent="-457200">
              <a:lnSpc>
                <a:spcPct val="100000"/>
              </a:lnSpc>
              <a:buAutoNum type="arabicParenR"/>
            </a:pPr>
            <a:r>
              <a:rPr lang="en-US" sz="1600" dirty="0">
                <a:latin typeface="Calibri" panose="020F0502020204030204" pitchFamily="34" charset="0"/>
                <a:cs typeface="Calibri" panose="020F0502020204030204" pitchFamily="34" charset="0"/>
              </a:rPr>
              <a:t>(In Scenario B (200 years) we now assume a flood protection level of 2 years. What change in damage can be expected?)</a:t>
            </a:r>
          </a:p>
          <a:p>
            <a:pPr marL="914388" lvl="1" indent="-457200">
              <a:lnSpc>
                <a:spcPct val="100000"/>
              </a:lnSpc>
              <a:buAutoNum type="arabicParenR"/>
            </a:pPr>
            <a:endParaRPr lang="en-US" sz="1600" dirty="0">
              <a:latin typeface="Calibri" panose="020F0502020204030204" pitchFamily="34" charset="0"/>
              <a:cs typeface="Calibri" panose="020F0502020204030204" pitchFamily="34" charset="0"/>
            </a:endParaRPr>
          </a:p>
          <a:p>
            <a:pPr marL="914388" lvl="1" indent="-457200">
              <a:lnSpc>
                <a:spcPct val="100000"/>
              </a:lnSpc>
              <a:buAutoNum type="arabicParenR"/>
            </a:pPr>
            <a:r>
              <a:rPr lang="en-US" sz="1600" dirty="0">
                <a:latin typeface="Calibri" panose="020F0502020204030204" pitchFamily="34" charset="0"/>
                <a:cs typeface="Calibri" panose="020F0502020204030204" pitchFamily="34" charset="0"/>
              </a:rPr>
              <a:t>(What is the impact of changes in)</a:t>
            </a:r>
          </a:p>
          <a:p>
            <a:pPr lvl="2">
              <a:lnSpc>
                <a:spcPct val="100000"/>
              </a:lnSpc>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Hazard components </a:t>
            </a:r>
            <a:r>
              <a:rPr lang="en-US" sz="1600" dirty="0">
                <a:latin typeface="Calibri" panose="020F0502020204030204" pitchFamily="34" charset="0"/>
                <a:cs typeface="Calibri" panose="020F0502020204030204" pitchFamily="34" charset="0"/>
              </a:rPr>
              <a:t>(design year of flood defense, rating curve),</a:t>
            </a:r>
          </a:p>
          <a:p>
            <a:pPr lvl="2">
              <a:lnSpc>
                <a:spcPct val="100000"/>
              </a:lnSpc>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Exposure components </a:t>
            </a:r>
            <a:r>
              <a:rPr lang="en-US" sz="1600" dirty="0">
                <a:latin typeface="Calibri" panose="020F0502020204030204" pitchFamily="34" charset="0"/>
                <a:cs typeface="Calibri" panose="020F0502020204030204" pitchFamily="34" charset="0"/>
              </a:rPr>
              <a:t>(asset values, building areas, inflation rate), und</a:t>
            </a:r>
          </a:p>
          <a:p>
            <a:pPr lvl="2">
              <a:lnSpc>
                <a:spcPct val="100000"/>
              </a:lnSpc>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Vulnerability </a:t>
            </a:r>
          </a:p>
          <a:p>
            <a:pPr marL="914377" lvl="2" indent="0">
              <a:lnSpc>
                <a:spcPct val="100000"/>
              </a:lnSpc>
              <a:buNone/>
            </a:pPr>
            <a:r>
              <a:rPr lang="en-US" sz="1600" dirty="0">
                <a:latin typeface="Calibri" panose="020F0502020204030204" pitchFamily="34" charset="0"/>
                <a:cs typeface="Calibri" panose="020F0502020204030204" pitchFamily="34" charset="0"/>
              </a:rPr>
              <a:t>on the expected damage? </a:t>
            </a:r>
          </a:p>
          <a:p>
            <a:pPr marL="457188" lvl="1" indent="0">
              <a:buNone/>
            </a:pPr>
            <a:endParaRPr lang="en-US" sz="16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spTree>
    <p:extLst>
      <p:ext uri="{BB962C8B-B14F-4D97-AF65-F5344CB8AC3E}">
        <p14:creationId xmlns:p14="http://schemas.microsoft.com/office/powerpoint/2010/main" val="28687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en-US"/>
          </a:p>
        </p:txBody>
      </p:sp>
      <p:pic>
        <p:nvPicPr>
          <p:cNvPr id="5" name="Grafik 4"/>
          <p:cNvPicPr>
            <a:picLocks noChangeAspect="1"/>
          </p:cNvPicPr>
          <p:nvPr/>
        </p:nvPicPr>
        <p:blipFill>
          <a:blip r:embed="rId2"/>
          <a:stretch>
            <a:fillRect/>
          </a:stretch>
        </p:blipFill>
        <p:spPr>
          <a:xfrm>
            <a:off x="2524335" y="3429001"/>
            <a:ext cx="6492378" cy="3270536"/>
          </a:xfrm>
          <a:prstGeom prst="rect">
            <a:avLst/>
          </a:prstGeom>
          <a:ln>
            <a:solidFill>
              <a:schemeClr val="accent2"/>
            </a:solidFill>
          </a:ln>
        </p:spPr>
      </p:pic>
      <p:sp>
        <p:nvSpPr>
          <p:cNvPr id="6" name="Rechteck 5"/>
          <p:cNvSpPr/>
          <p:nvPr/>
        </p:nvSpPr>
        <p:spPr>
          <a:xfrm>
            <a:off x="155799" y="46826"/>
            <a:ext cx="7462091" cy="1077218"/>
          </a:xfrm>
          <a:prstGeom prst="rect">
            <a:avLst/>
          </a:prstGeom>
        </p:spPr>
        <p:txBody>
          <a:bodyPr wrap="square">
            <a:spAutoFit/>
          </a:bodyPr>
          <a:lstStyle/>
          <a:p>
            <a:pPr marL="0" lvl="1" indent="6350">
              <a:lnSpc>
                <a:spcPct val="100000"/>
              </a:lnSpc>
              <a:buAutoNum type="arabicParenR"/>
            </a:pPr>
            <a:r>
              <a:rPr lang="en-US" sz="1600" dirty="0">
                <a:latin typeface="Calibri" panose="020F0502020204030204" pitchFamily="34" charset="0"/>
                <a:cs typeface="Calibri" panose="020F0502020204030204" pitchFamily="34" charset="0"/>
              </a:rPr>
              <a:t>We randomly sample flood events from an existing time series. In scenario A for 50 years and in scenario B for 200 years, in both scenarios the flood protection measures are designed for a 100-year event. In which scenario do we expect greater damage and why?</a:t>
            </a:r>
          </a:p>
        </p:txBody>
      </p:sp>
      <p:pic>
        <p:nvPicPr>
          <p:cNvPr id="4" name="Grafik 3"/>
          <p:cNvPicPr>
            <a:picLocks noChangeAspect="1"/>
          </p:cNvPicPr>
          <p:nvPr/>
        </p:nvPicPr>
        <p:blipFill>
          <a:blip r:embed="rId3"/>
          <a:stretch>
            <a:fillRect/>
          </a:stretch>
        </p:blipFill>
        <p:spPr>
          <a:xfrm>
            <a:off x="205921" y="1124044"/>
            <a:ext cx="7361845" cy="4363810"/>
          </a:xfrm>
          <a:prstGeom prst="rect">
            <a:avLst/>
          </a:prstGeom>
          <a:ln>
            <a:solidFill>
              <a:schemeClr val="accent2"/>
            </a:solidFill>
          </a:ln>
        </p:spPr>
      </p:pic>
    </p:spTree>
    <p:extLst>
      <p:ext uri="{BB962C8B-B14F-4D97-AF65-F5344CB8AC3E}">
        <p14:creationId xmlns:p14="http://schemas.microsoft.com/office/powerpoint/2010/main" val="3211634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en-US" dirty="0"/>
          </a:p>
        </p:txBody>
      </p:sp>
      <p:pic>
        <p:nvPicPr>
          <p:cNvPr id="4" name="Grafik 3"/>
          <p:cNvPicPr>
            <a:picLocks noChangeAspect="1"/>
          </p:cNvPicPr>
          <p:nvPr/>
        </p:nvPicPr>
        <p:blipFill>
          <a:blip r:embed="rId2"/>
          <a:stretch>
            <a:fillRect/>
          </a:stretch>
        </p:blipFill>
        <p:spPr>
          <a:xfrm>
            <a:off x="94074" y="1021058"/>
            <a:ext cx="5807691" cy="2923822"/>
          </a:xfrm>
          <a:prstGeom prst="rect">
            <a:avLst/>
          </a:prstGeom>
          <a:ln>
            <a:solidFill>
              <a:schemeClr val="accent2"/>
            </a:solidFill>
          </a:ln>
        </p:spPr>
      </p:pic>
      <p:pic>
        <p:nvPicPr>
          <p:cNvPr id="5" name="Grafik 4"/>
          <p:cNvPicPr>
            <a:picLocks noChangeAspect="1"/>
          </p:cNvPicPr>
          <p:nvPr/>
        </p:nvPicPr>
        <p:blipFill>
          <a:blip r:embed="rId3"/>
          <a:stretch>
            <a:fillRect/>
          </a:stretch>
        </p:blipFill>
        <p:spPr>
          <a:xfrm>
            <a:off x="94074" y="1995070"/>
            <a:ext cx="8950732" cy="4525963"/>
          </a:xfrm>
          <a:prstGeom prst="rect">
            <a:avLst/>
          </a:prstGeom>
          <a:ln>
            <a:solidFill>
              <a:schemeClr val="accent2"/>
            </a:solidFill>
          </a:ln>
        </p:spPr>
      </p:pic>
      <p:sp>
        <p:nvSpPr>
          <p:cNvPr id="6" name="Rechteck 5"/>
          <p:cNvSpPr/>
          <p:nvPr/>
        </p:nvSpPr>
        <p:spPr>
          <a:xfrm>
            <a:off x="94074" y="0"/>
            <a:ext cx="7411453" cy="707886"/>
          </a:xfrm>
          <a:prstGeom prst="rect">
            <a:avLst/>
          </a:prstGeom>
        </p:spPr>
        <p:txBody>
          <a:bodyPr wrap="square">
            <a:spAutoFit/>
          </a:bodyPr>
          <a:lstStyle/>
          <a:p>
            <a:pPr marL="0" lvl="1">
              <a:lnSpc>
                <a:spcPct val="100000"/>
              </a:lnSpc>
            </a:pPr>
            <a:r>
              <a:rPr lang="en-US" sz="2000" dirty="0">
                <a:latin typeface="Calibri" panose="020F0502020204030204" pitchFamily="34" charset="0"/>
                <a:cs typeface="Calibri" panose="020F0502020204030204" pitchFamily="34" charset="0"/>
              </a:rPr>
              <a:t>2) In Scenario B (200 years) we now assume a flood protection level of 2 years. What change in damage can be expected?</a:t>
            </a:r>
          </a:p>
        </p:txBody>
      </p:sp>
    </p:spTree>
    <p:extLst>
      <p:ext uri="{BB962C8B-B14F-4D97-AF65-F5344CB8AC3E}">
        <p14:creationId xmlns:p14="http://schemas.microsoft.com/office/powerpoint/2010/main" val="4147881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3603437" y="3995099"/>
            <a:ext cx="5406080" cy="2728524"/>
          </a:xfrm>
          <a:prstGeom prst="rect">
            <a:avLst/>
          </a:prstGeom>
          <a:ln>
            <a:solidFill>
              <a:schemeClr val="accent2"/>
            </a:solidFill>
          </a:ln>
        </p:spPr>
      </p:pic>
      <p:pic>
        <p:nvPicPr>
          <p:cNvPr id="4" name="Grafik 3"/>
          <p:cNvPicPr>
            <a:picLocks noChangeAspect="1"/>
          </p:cNvPicPr>
          <p:nvPr/>
        </p:nvPicPr>
        <p:blipFill>
          <a:blip r:embed="rId3"/>
          <a:stretch>
            <a:fillRect/>
          </a:stretch>
        </p:blipFill>
        <p:spPr>
          <a:xfrm>
            <a:off x="428235" y="923330"/>
            <a:ext cx="5703353" cy="2882144"/>
          </a:xfrm>
          <a:prstGeom prst="rect">
            <a:avLst/>
          </a:prstGeom>
          <a:ln>
            <a:solidFill>
              <a:schemeClr val="accent2"/>
            </a:solidFill>
          </a:ln>
        </p:spPr>
      </p:pic>
      <p:sp>
        <p:nvSpPr>
          <p:cNvPr id="6" name="Rechteck 5"/>
          <p:cNvSpPr/>
          <p:nvPr/>
        </p:nvSpPr>
        <p:spPr>
          <a:xfrm>
            <a:off x="428235" y="0"/>
            <a:ext cx="6489032" cy="923330"/>
          </a:xfrm>
          <a:prstGeom prst="rect">
            <a:avLst/>
          </a:prstGeom>
        </p:spPr>
        <p:txBody>
          <a:bodyPr wrap="square">
            <a:spAutoFit/>
          </a:bodyPr>
          <a:lstStyle/>
          <a:p>
            <a:pPr marL="0" lvl="2">
              <a:lnSpc>
                <a:spcPct val="100000"/>
              </a:lnSpc>
            </a:pPr>
            <a:r>
              <a:rPr lang="en-US" dirty="0">
                <a:latin typeface="Calibri" panose="020F0502020204030204" pitchFamily="34" charset="0"/>
                <a:cs typeface="Calibri" panose="020F0502020204030204" pitchFamily="34" charset="0"/>
              </a:rPr>
              <a:t>What is the impact of changes in</a:t>
            </a:r>
          </a:p>
          <a:p>
            <a:pPr marL="0" lvl="2">
              <a:lnSpc>
                <a:spcPct val="100000"/>
              </a:lnSpc>
            </a:pPr>
            <a:r>
              <a:rPr lang="en-US" dirty="0">
                <a:latin typeface="Calibri" panose="020F0502020204030204" pitchFamily="34" charset="0"/>
                <a:cs typeface="Calibri" panose="020F0502020204030204" pitchFamily="34" charset="0"/>
              </a:rPr>
              <a:t>Hazard components (design year of flood defense, rating curve),</a:t>
            </a:r>
          </a:p>
          <a:p>
            <a:pPr marL="0" lvl="2">
              <a:lnSpc>
                <a:spcPct val="100000"/>
              </a:lnSpc>
            </a:pPr>
            <a:r>
              <a:rPr lang="en-US" dirty="0">
                <a:latin typeface="Calibri" panose="020F0502020204030204" pitchFamily="34" charset="0"/>
                <a:cs typeface="Calibri" panose="020F0502020204030204" pitchFamily="34" charset="0"/>
              </a:rPr>
              <a:t>On the expected damage?</a:t>
            </a:r>
          </a:p>
        </p:txBody>
      </p:sp>
    </p:spTree>
    <p:extLst>
      <p:ext uri="{BB962C8B-B14F-4D97-AF65-F5344CB8AC3E}">
        <p14:creationId xmlns:p14="http://schemas.microsoft.com/office/powerpoint/2010/main" val="100602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el 1"/>
          <p:cNvSpPr txBox="1">
            <a:spLocks/>
          </p:cNvSpPr>
          <p:nvPr/>
        </p:nvSpPr>
        <p:spPr bwMode="auto">
          <a:xfrm>
            <a:off x="179388" y="44451"/>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FontTx/>
              <a:buNone/>
            </a:pPr>
            <a:r>
              <a:rPr lang="de-DE" altLang="en-US" sz="2400" b="1" dirty="0">
                <a:solidFill>
                  <a:srgbClr val="000000"/>
                </a:solidFill>
                <a:latin typeface="Calibri" panose="020F0502020204030204" pitchFamily="34" charset="0"/>
                <a:ea typeface="Calibri" panose="020F0502020204030204" pitchFamily="34" charset="0"/>
                <a:cs typeface="Calibri" panose="020F0502020204030204" pitchFamily="34" charset="0"/>
              </a:rPr>
              <a:t>Zusammenfassung - Hochwasserstatistikübungen</a:t>
            </a:r>
          </a:p>
        </p:txBody>
      </p:sp>
      <p:sp>
        <p:nvSpPr>
          <p:cNvPr id="5" name="TextBox 4"/>
          <p:cNvSpPr txBox="1"/>
          <p:nvPr/>
        </p:nvSpPr>
        <p:spPr>
          <a:xfrm>
            <a:off x="10328551" y="4739021"/>
            <a:ext cx="383438"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rPr>
              <a:t>17</a:t>
            </a:r>
            <a:endParaRPr lang="de-DE" sz="1400" dirty="0">
              <a:solidFill>
                <a:srgbClr val="000000"/>
              </a:solidFill>
            </a:endParaRPr>
          </a:p>
        </p:txBody>
      </p:sp>
      <p:sp>
        <p:nvSpPr>
          <p:cNvPr id="2" name="Textfeld 1"/>
          <p:cNvSpPr txBox="1"/>
          <p:nvPr/>
        </p:nvSpPr>
        <p:spPr>
          <a:xfrm>
            <a:off x="467544" y="692150"/>
            <a:ext cx="8136904" cy="1477328"/>
          </a:xfrm>
          <a:prstGeom prst="rect">
            <a:avLst/>
          </a:prstGeom>
          <a:noFill/>
        </p:spPr>
        <p:txBody>
          <a:bodyPr wrap="square" rtlCol="0">
            <a:spAutoFit/>
          </a:bodyPr>
          <a:lstStyle/>
          <a:p>
            <a:pPr marL="285744" indent="-285744" eaLnBrk="0" fontAlgn="base" hangingPunct="0">
              <a:spcBef>
                <a:spcPct val="0"/>
              </a:spcBef>
              <a:spcAft>
                <a:spcPct val="0"/>
              </a:spcAft>
              <a:buFont typeface="Arial" panose="020B0604020202020204" pitchFamily="34" charset="0"/>
              <a:buChar char="•"/>
            </a:pPr>
            <a:r>
              <a:rPr lang="de-DE" dirty="0">
                <a:solidFill>
                  <a:srgbClr val="000000"/>
                </a:solidFill>
              </a:rPr>
              <a:t>Zentrales Ziel der Extremwertstatistik: Extrapolation in den unbekannten, extremen Bereich durch Abschätzung der zugrundeliegenden Verteilung</a:t>
            </a:r>
          </a:p>
          <a:p>
            <a:pPr marL="285744" indent="-285744" eaLnBrk="0" fontAlgn="base" hangingPunct="0">
              <a:spcBef>
                <a:spcPct val="0"/>
              </a:spcBef>
              <a:spcAft>
                <a:spcPct val="0"/>
              </a:spcAft>
              <a:buFont typeface="Arial" panose="020B0604020202020204" pitchFamily="34" charset="0"/>
              <a:buChar char="•"/>
            </a:pPr>
            <a:endParaRPr lang="de-DE" dirty="0">
              <a:solidFill>
                <a:srgbClr val="000000"/>
              </a:solidFill>
            </a:endParaRPr>
          </a:p>
          <a:p>
            <a:pPr marL="285744" indent="-285744" eaLnBrk="0" fontAlgn="base" hangingPunct="0">
              <a:spcBef>
                <a:spcPct val="0"/>
              </a:spcBef>
              <a:spcAft>
                <a:spcPct val="0"/>
              </a:spcAft>
              <a:buFont typeface="Arial" panose="020B0604020202020204" pitchFamily="34" charset="0"/>
              <a:buChar char="•"/>
            </a:pPr>
            <a:r>
              <a:rPr lang="de-DE" dirty="0">
                <a:solidFill>
                  <a:srgbClr val="000000"/>
                </a:solidFill>
              </a:rPr>
              <a:t>EVS ist von großer Bedeutung für Gefahrenbewertung und wichtiger Bestandteil der Risikoanalyse</a:t>
            </a:r>
          </a:p>
        </p:txBody>
      </p:sp>
      <p:sp>
        <p:nvSpPr>
          <p:cNvPr id="13" name="Textfeld 1"/>
          <p:cNvSpPr txBox="1">
            <a:spLocks noChangeArrowheads="1"/>
          </p:cNvSpPr>
          <p:nvPr/>
        </p:nvSpPr>
        <p:spPr bwMode="auto">
          <a:xfrm>
            <a:off x="6355091" y="317213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endParaRPr lang="en-US" altLang="en-US" sz="1800">
              <a:solidFill>
                <a:srgbClr val="000000"/>
              </a:solidFill>
            </a:endParaRPr>
          </a:p>
        </p:txBody>
      </p:sp>
      <p:pic>
        <p:nvPicPr>
          <p:cNvPr id="14"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652" y="2228946"/>
            <a:ext cx="3669799" cy="2877319"/>
          </a:xfrm>
          <a:prstGeom prst="rect">
            <a:avLst/>
          </a:prstGeom>
        </p:spPr>
      </p:pic>
      <p:sp>
        <p:nvSpPr>
          <p:cNvPr id="15" name="Textfeld 17"/>
          <p:cNvSpPr txBox="1"/>
          <p:nvPr/>
        </p:nvSpPr>
        <p:spPr>
          <a:xfrm>
            <a:off x="5313349" y="1950454"/>
            <a:ext cx="2664296" cy="338554"/>
          </a:xfrm>
          <a:prstGeom prst="rect">
            <a:avLst/>
          </a:prstGeom>
          <a:noFill/>
        </p:spPr>
        <p:txBody>
          <a:bodyPr wrap="square">
            <a:spAutoFit/>
          </a:bodyPr>
          <a:lstStyle/>
          <a:p>
            <a:pPr fontAlgn="base">
              <a:spcBef>
                <a:spcPct val="0"/>
              </a:spcBef>
              <a:spcAft>
                <a:spcPct val="0"/>
              </a:spcAft>
              <a:defRPr/>
            </a:pPr>
            <a:r>
              <a:rPr lang="de-DE" sz="1600" dirty="0">
                <a:solidFill>
                  <a:srgbClr val="000000"/>
                </a:solidFill>
              </a:rPr>
              <a:t>PDF</a:t>
            </a:r>
            <a:endParaRPr lang="de-DE" sz="1600" dirty="0">
              <a:solidFill>
                <a:srgbClr val="000000">
                  <a:lumMod val="50000"/>
                </a:srgbClr>
              </a:solidFill>
            </a:endParaRPr>
          </a:p>
        </p:txBody>
      </p:sp>
      <p:cxnSp>
        <p:nvCxnSpPr>
          <p:cNvPr id="16" name="Gerade Verbindung mit Pfeil 2"/>
          <p:cNvCxnSpPr/>
          <p:nvPr/>
        </p:nvCxnSpPr>
        <p:spPr>
          <a:xfrm flipV="1">
            <a:off x="7587398" y="4294586"/>
            <a:ext cx="49849" cy="11339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hteck 94"/>
          <p:cNvSpPr>
            <a:spLocks noChangeArrowheads="1"/>
          </p:cNvSpPr>
          <p:nvPr/>
        </p:nvSpPr>
        <p:spPr bwMode="auto">
          <a:xfrm>
            <a:off x="6901307" y="5428520"/>
            <a:ext cx="21526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Aft>
                <a:spcPct val="0"/>
              </a:spcAft>
              <a:buFontTx/>
              <a:buNone/>
            </a:pPr>
            <a:r>
              <a:rPr lang="en-US" sz="1800" dirty="0">
                <a:solidFill>
                  <a:srgbClr val="000000"/>
                </a:solidFill>
              </a:rPr>
              <a:t>“Heavy tail”: </a:t>
            </a:r>
            <a:r>
              <a:rPr lang="en-US" sz="1800" dirty="0" err="1">
                <a:solidFill>
                  <a:srgbClr val="000000"/>
                </a:solidFill>
              </a:rPr>
              <a:t>Höhere</a:t>
            </a:r>
            <a:r>
              <a:rPr lang="en-US" sz="1800" dirty="0">
                <a:solidFill>
                  <a:srgbClr val="000000"/>
                </a:solidFill>
              </a:rPr>
              <a:t> </a:t>
            </a:r>
            <a:r>
              <a:rPr lang="en-US" sz="1800" dirty="0" err="1">
                <a:solidFill>
                  <a:srgbClr val="000000"/>
                </a:solidFill>
              </a:rPr>
              <a:t>Wahrscheinlichkeit</a:t>
            </a:r>
            <a:r>
              <a:rPr lang="en-US" sz="1800" dirty="0">
                <a:solidFill>
                  <a:srgbClr val="000000"/>
                </a:solidFill>
              </a:rPr>
              <a:t> der </a:t>
            </a:r>
            <a:r>
              <a:rPr lang="en-US" sz="1800" dirty="0" err="1">
                <a:solidFill>
                  <a:srgbClr val="000000"/>
                </a:solidFill>
              </a:rPr>
              <a:t>Extremwerte</a:t>
            </a:r>
            <a:endParaRPr lang="en-US" altLang="en-US" sz="1800" dirty="0">
              <a:solidFill>
                <a:srgbClr val="000000"/>
              </a:solidFill>
            </a:endParaRPr>
          </a:p>
        </p:txBody>
      </p:sp>
      <p:sp>
        <p:nvSpPr>
          <p:cNvPr id="3" name="Rechteck 2"/>
          <p:cNvSpPr/>
          <p:nvPr/>
        </p:nvSpPr>
        <p:spPr>
          <a:xfrm>
            <a:off x="459160" y="2388506"/>
            <a:ext cx="4256856" cy="4247317"/>
          </a:xfrm>
          <a:prstGeom prst="rect">
            <a:avLst/>
          </a:prstGeom>
        </p:spPr>
        <p:txBody>
          <a:bodyPr wrap="square">
            <a:spAutoFit/>
          </a:bodyPr>
          <a:lstStyle/>
          <a:p>
            <a:pPr marL="285744" indent="-285744" eaLnBrk="0" fontAlgn="base" hangingPunct="0">
              <a:spcBef>
                <a:spcPct val="0"/>
              </a:spcBef>
              <a:spcAft>
                <a:spcPct val="0"/>
              </a:spcAft>
              <a:buFont typeface="Arial" panose="020B0604020202020204" pitchFamily="34" charset="0"/>
              <a:buChar char="•"/>
            </a:pPr>
            <a:r>
              <a:rPr lang="de-DE" dirty="0">
                <a:solidFill>
                  <a:srgbClr val="000000"/>
                </a:solidFill>
              </a:rPr>
              <a:t> 2 Hauptansätze zur Ableitung von Extremverteilungen:</a:t>
            </a:r>
          </a:p>
          <a:p>
            <a:pPr marL="742932" lvl="1" indent="-285744" eaLnBrk="0" fontAlgn="base" hangingPunct="0">
              <a:spcBef>
                <a:spcPct val="0"/>
              </a:spcBef>
              <a:spcAft>
                <a:spcPct val="0"/>
              </a:spcAft>
              <a:buFont typeface="Arial" panose="020B0604020202020204" pitchFamily="34" charset="0"/>
              <a:buChar char="•"/>
            </a:pPr>
            <a:r>
              <a:rPr lang="de-DE" dirty="0">
                <a:solidFill>
                  <a:srgbClr val="000000"/>
                </a:solidFill>
              </a:rPr>
              <a:t>Block </a:t>
            </a:r>
            <a:r>
              <a:rPr lang="de-DE" dirty="0" err="1">
                <a:solidFill>
                  <a:srgbClr val="000000"/>
                </a:solidFill>
              </a:rPr>
              <a:t>maxima</a:t>
            </a:r>
            <a:r>
              <a:rPr lang="de-DE" dirty="0">
                <a:solidFill>
                  <a:srgbClr val="000000"/>
                </a:solidFill>
              </a:rPr>
              <a:t>-Methode (Verteilungsfamilie: GEV)</a:t>
            </a:r>
          </a:p>
          <a:p>
            <a:pPr marL="742932" lvl="1" indent="-285744" eaLnBrk="0" fontAlgn="base" hangingPunct="0">
              <a:spcBef>
                <a:spcPct val="0"/>
              </a:spcBef>
              <a:spcAft>
                <a:spcPct val="0"/>
              </a:spcAft>
              <a:buFont typeface="Arial" panose="020B0604020202020204" pitchFamily="34" charset="0"/>
              <a:buChar char="•"/>
            </a:pPr>
            <a:r>
              <a:rPr lang="de-DE" dirty="0">
                <a:solidFill>
                  <a:srgbClr val="000000"/>
                </a:solidFill>
              </a:rPr>
              <a:t>Peak </a:t>
            </a:r>
            <a:r>
              <a:rPr lang="de-DE" dirty="0" err="1">
                <a:solidFill>
                  <a:srgbClr val="000000"/>
                </a:solidFill>
              </a:rPr>
              <a:t>over</a:t>
            </a:r>
            <a:r>
              <a:rPr lang="de-DE" dirty="0">
                <a:solidFill>
                  <a:srgbClr val="000000"/>
                </a:solidFill>
              </a:rPr>
              <a:t> </a:t>
            </a:r>
            <a:r>
              <a:rPr lang="de-DE" dirty="0" err="1">
                <a:solidFill>
                  <a:srgbClr val="000000"/>
                </a:solidFill>
              </a:rPr>
              <a:t>threshold</a:t>
            </a:r>
            <a:r>
              <a:rPr lang="de-DE" dirty="0">
                <a:solidFill>
                  <a:srgbClr val="000000"/>
                </a:solidFill>
              </a:rPr>
              <a:t>-Methode (Verteilungsfamilie: GPD)</a:t>
            </a:r>
          </a:p>
          <a:p>
            <a:pPr marL="742932" lvl="1" indent="-285744" eaLnBrk="0" fontAlgn="base" hangingPunct="0">
              <a:spcBef>
                <a:spcPct val="0"/>
              </a:spcBef>
              <a:spcAft>
                <a:spcPct val="0"/>
              </a:spcAft>
              <a:buFont typeface="Arial" panose="020B0604020202020204" pitchFamily="34" charset="0"/>
              <a:buChar char="•"/>
            </a:pPr>
            <a:endParaRPr lang="de-DE" dirty="0">
              <a:solidFill>
                <a:srgbClr val="000000"/>
              </a:solidFill>
            </a:endParaRPr>
          </a:p>
          <a:p>
            <a:pPr marL="285744" indent="-285744" eaLnBrk="0" fontAlgn="base" hangingPunct="0">
              <a:spcBef>
                <a:spcPct val="0"/>
              </a:spcBef>
              <a:spcAft>
                <a:spcPct val="0"/>
              </a:spcAft>
              <a:buFont typeface="Arial" panose="020B0604020202020204" pitchFamily="34" charset="0"/>
              <a:buChar char="•"/>
            </a:pPr>
            <a:r>
              <a:rPr lang="de-DE" dirty="0">
                <a:solidFill>
                  <a:srgbClr val="000000"/>
                </a:solidFill>
              </a:rPr>
              <a:t>GEV ist eine 3-parametrische Verteilung, deren Shape </a:t>
            </a:r>
            <a:r>
              <a:rPr lang="de-DE" dirty="0" err="1">
                <a:solidFill>
                  <a:srgbClr val="000000"/>
                </a:solidFill>
              </a:rPr>
              <a:t>parameter</a:t>
            </a:r>
            <a:r>
              <a:rPr lang="de-DE" dirty="0">
                <a:solidFill>
                  <a:srgbClr val="000000"/>
                </a:solidFill>
              </a:rPr>
              <a:t> das </a:t>
            </a:r>
            <a:r>
              <a:rPr lang="de-DE" dirty="0" err="1">
                <a:solidFill>
                  <a:srgbClr val="000000"/>
                </a:solidFill>
              </a:rPr>
              <a:t>Tail</a:t>
            </a:r>
            <a:r>
              <a:rPr lang="de-DE" dirty="0">
                <a:solidFill>
                  <a:srgbClr val="000000"/>
                </a:solidFill>
              </a:rPr>
              <a:t>-Verhalten wesentlich beeinflusst</a:t>
            </a:r>
          </a:p>
          <a:p>
            <a:pPr marL="285744" indent="-285744" eaLnBrk="0" fontAlgn="base" hangingPunct="0">
              <a:spcBef>
                <a:spcPct val="0"/>
              </a:spcBef>
              <a:spcAft>
                <a:spcPct val="0"/>
              </a:spcAft>
              <a:buFont typeface="Arial" panose="020B0604020202020204" pitchFamily="34" charset="0"/>
              <a:buChar char="•"/>
            </a:pPr>
            <a:endParaRPr lang="de-DE" dirty="0">
              <a:solidFill>
                <a:srgbClr val="000000"/>
              </a:solidFill>
            </a:endParaRPr>
          </a:p>
          <a:p>
            <a:pPr marL="285744" indent="-285744" eaLnBrk="0" fontAlgn="base" hangingPunct="0">
              <a:spcBef>
                <a:spcPct val="0"/>
              </a:spcBef>
              <a:spcAft>
                <a:spcPct val="0"/>
              </a:spcAft>
              <a:buFont typeface="Arial" panose="020B0604020202020204" pitchFamily="34" charset="0"/>
              <a:buChar char="•"/>
            </a:pPr>
            <a:r>
              <a:rPr lang="de-DE" dirty="0">
                <a:solidFill>
                  <a:srgbClr val="000000"/>
                </a:solidFill>
              </a:rPr>
              <a:t>In Schätzung der Verteilungsfunktion &amp; der dazugehörigen Parameter gibt es viele Unsicherheiten</a:t>
            </a:r>
            <a:endParaRPr lang="en-US" dirty="0">
              <a:solidFill>
                <a:srgbClr val="000000"/>
              </a:solidFill>
            </a:endParaRPr>
          </a:p>
        </p:txBody>
      </p:sp>
    </p:spTree>
    <p:extLst>
      <p:ext uri="{BB962C8B-B14F-4D97-AF65-F5344CB8AC3E}">
        <p14:creationId xmlns:p14="http://schemas.microsoft.com/office/powerpoint/2010/main" val="1566862422"/>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3583952" y="3958390"/>
            <a:ext cx="5445050" cy="2748128"/>
          </a:xfrm>
          <a:prstGeom prst="rect">
            <a:avLst/>
          </a:prstGeom>
          <a:ln>
            <a:solidFill>
              <a:schemeClr val="accent2"/>
            </a:solidFill>
          </a:ln>
        </p:spPr>
      </p:pic>
      <p:pic>
        <p:nvPicPr>
          <p:cNvPr id="4" name="Grafik 3"/>
          <p:cNvPicPr>
            <a:picLocks noChangeAspect="1"/>
          </p:cNvPicPr>
          <p:nvPr/>
        </p:nvPicPr>
        <p:blipFill>
          <a:blip r:embed="rId3"/>
          <a:stretch>
            <a:fillRect/>
          </a:stretch>
        </p:blipFill>
        <p:spPr>
          <a:xfrm>
            <a:off x="214767" y="1491682"/>
            <a:ext cx="5395680" cy="2726664"/>
          </a:xfrm>
          <a:prstGeom prst="rect">
            <a:avLst/>
          </a:prstGeom>
          <a:ln>
            <a:solidFill>
              <a:schemeClr val="accent2"/>
            </a:solidFill>
          </a:ln>
        </p:spPr>
      </p:pic>
      <p:sp>
        <p:nvSpPr>
          <p:cNvPr id="8" name="Rechteck 7"/>
          <p:cNvSpPr/>
          <p:nvPr/>
        </p:nvSpPr>
        <p:spPr>
          <a:xfrm>
            <a:off x="323070" y="0"/>
            <a:ext cx="6807304" cy="923330"/>
          </a:xfrm>
          <a:prstGeom prst="rect">
            <a:avLst/>
          </a:prstGeom>
        </p:spPr>
        <p:txBody>
          <a:bodyPr wrap="square">
            <a:spAutoFit/>
          </a:bodyPr>
          <a:lstStyle/>
          <a:p>
            <a:pPr marL="0" lvl="2">
              <a:lnSpc>
                <a:spcPct val="100000"/>
              </a:lnSpc>
            </a:pPr>
            <a:r>
              <a:rPr lang="en-US" dirty="0">
                <a:latin typeface="Calibri" panose="020F0502020204030204" pitchFamily="34" charset="0"/>
                <a:cs typeface="Calibri" panose="020F0502020204030204" pitchFamily="34" charset="0"/>
              </a:rPr>
              <a:t>3) How big is the impact of changes in</a:t>
            </a:r>
          </a:p>
          <a:p>
            <a:pPr marL="0" lvl="2">
              <a:lnSpc>
                <a:spcPct val="100000"/>
              </a:lnSpc>
            </a:pPr>
            <a:r>
              <a:rPr lang="en-US" dirty="0">
                <a:latin typeface="Calibri" panose="020F0502020204030204" pitchFamily="34" charset="0"/>
                <a:cs typeface="Calibri" panose="020F0502020204030204" pitchFamily="34" charset="0"/>
              </a:rPr>
              <a:t>Hazard components (design year of flood defense, rating curve),</a:t>
            </a:r>
          </a:p>
          <a:p>
            <a:pPr marL="0" lvl="2">
              <a:lnSpc>
                <a:spcPct val="100000"/>
              </a:lnSpc>
            </a:pPr>
            <a:r>
              <a:rPr lang="en-US" dirty="0">
                <a:latin typeface="Calibri" panose="020F0502020204030204" pitchFamily="34" charset="0"/>
                <a:cs typeface="Calibri" panose="020F0502020204030204" pitchFamily="34" charset="0"/>
              </a:rPr>
              <a:t>On the expected damage?</a:t>
            </a:r>
          </a:p>
        </p:txBody>
      </p:sp>
    </p:spTree>
    <p:extLst>
      <p:ext uri="{BB962C8B-B14F-4D97-AF65-F5344CB8AC3E}">
        <p14:creationId xmlns:p14="http://schemas.microsoft.com/office/powerpoint/2010/main" val="1020592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3597873" y="3970421"/>
            <a:ext cx="5417208" cy="2740910"/>
          </a:xfrm>
          <a:prstGeom prst="rect">
            <a:avLst/>
          </a:prstGeom>
          <a:ln>
            <a:solidFill>
              <a:schemeClr val="accent2"/>
            </a:solidFill>
          </a:ln>
        </p:spPr>
      </p:pic>
      <p:pic>
        <p:nvPicPr>
          <p:cNvPr id="4" name="Grafik 3"/>
          <p:cNvPicPr>
            <a:picLocks noChangeAspect="1"/>
          </p:cNvPicPr>
          <p:nvPr/>
        </p:nvPicPr>
        <p:blipFill>
          <a:blip r:embed="rId3"/>
          <a:stretch>
            <a:fillRect/>
          </a:stretch>
        </p:blipFill>
        <p:spPr>
          <a:xfrm>
            <a:off x="214767" y="1491682"/>
            <a:ext cx="5395680" cy="2726664"/>
          </a:xfrm>
          <a:prstGeom prst="rect">
            <a:avLst/>
          </a:prstGeom>
          <a:ln>
            <a:solidFill>
              <a:schemeClr val="accent2"/>
            </a:solidFill>
          </a:ln>
        </p:spPr>
      </p:pic>
      <p:sp>
        <p:nvSpPr>
          <p:cNvPr id="6" name="Rechteck 5"/>
          <p:cNvSpPr/>
          <p:nvPr/>
        </p:nvSpPr>
        <p:spPr>
          <a:xfrm>
            <a:off x="214767" y="-67223"/>
            <a:ext cx="7724274" cy="923330"/>
          </a:xfrm>
          <a:prstGeom prst="rect">
            <a:avLst/>
          </a:prstGeom>
        </p:spPr>
        <p:txBody>
          <a:bodyPr wrap="square">
            <a:spAutoFit/>
          </a:bodyPr>
          <a:lstStyle/>
          <a:p>
            <a:pPr marL="0" lvl="2">
              <a:lnSpc>
                <a:spcPct val="100000"/>
              </a:lnSpc>
            </a:pPr>
            <a:r>
              <a:rPr lang="en-US" dirty="0">
                <a:latin typeface="Calibri" panose="020F0502020204030204" pitchFamily="34" charset="0"/>
                <a:cs typeface="Calibri" panose="020F0502020204030204" pitchFamily="34" charset="0"/>
              </a:rPr>
              <a:t>3) How big is the impact of changes in</a:t>
            </a:r>
          </a:p>
          <a:p>
            <a:pPr marL="0" lvl="2">
              <a:lnSpc>
                <a:spcPct val="100000"/>
              </a:lnSpc>
            </a:pPr>
            <a:r>
              <a:rPr lang="en-US" dirty="0">
                <a:latin typeface="Calibri" panose="020F0502020204030204" pitchFamily="34" charset="0"/>
                <a:cs typeface="Calibri" panose="020F0502020204030204" pitchFamily="34" charset="0"/>
              </a:rPr>
              <a:t>Exposure components (asset values, building areas, inflation rate), on the expected damage?</a:t>
            </a:r>
          </a:p>
        </p:txBody>
      </p:sp>
    </p:spTree>
    <p:extLst>
      <p:ext uri="{BB962C8B-B14F-4D97-AF65-F5344CB8AC3E}">
        <p14:creationId xmlns:p14="http://schemas.microsoft.com/office/powerpoint/2010/main" val="3320120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3585450" y="3951643"/>
            <a:ext cx="5393929" cy="2724002"/>
          </a:xfrm>
          <a:prstGeom prst="rect">
            <a:avLst/>
          </a:prstGeom>
          <a:ln>
            <a:solidFill>
              <a:schemeClr val="accent2"/>
            </a:solidFill>
          </a:ln>
        </p:spPr>
      </p:pic>
      <p:pic>
        <p:nvPicPr>
          <p:cNvPr id="4" name="Grafik 3"/>
          <p:cNvPicPr>
            <a:picLocks noChangeAspect="1"/>
          </p:cNvPicPr>
          <p:nvPr/>
        </p:nvPicPr>
        <p:blipFill>
          <a:blip r:embed="rId3"/>
          <a:stretch>
            <a:fillRect/>
          </a:stretch>
        </p:blipFill>
        <p:spPr>
          <a:xfrm>
            <a:off x="214767" y="1491682"/>
            <a:ext cx="5395680" cy="2726664"/>
          </a:xfrm>
          <a:prstGeom prst="rect">
            <a:avLst/>
          </a:prstGeom>
          <a:ln>
            <a:solidFill>
              <a:schemeClr val="accent2"/>
            </a:solidFill>
          </a:ln>
        </p:spPr>
      </p:pic>
      <p:sp>
        <p:nvSpPr>
          <p:cNvPr id="6" name="Rechteck 5"/>
          <p:cNvSpPr/>
          <p:nvPr/>
        </p:nvSpPr>
        <p:spPr>
          <a:xfrm>
            <a:off x="136804" y="0"/>
            <a:ext cx="7724274" cy="923330"/>
          </a:xfrm>
          <a:prstGeom prst="rect">
            <a:avLst/>
          </a:prstGeom>
        </p:spPr>
        <p:txBody>
          <a:bodyPr wrap="square">
            <a:spAutoFit/>
          </a:bodyPr>
          <a:lstStyle/>
          <a:p>
            <a:pPr marL="0" lvl="2">
              <a:lnSpc>
                <a:spcPct val="100000"/>
              </a:lnSpc>
            </a:pPr>
            <a:r>
              <a:rPr lang="en-US" dirty="0">
                <a:latin typeface="Calibri" panose="020F0502020204030204" pitchFamily="34" charset="0"/>
                <a:cs typeface="Calibri" panose="020F0502020204030204" pitchFamily="34" charset="0"/>
              </a:rPr>
              <a:t>3) How big is the impact of changes in</a:t>
            </a:r>
          </a:p>
          <a:p>
            <a:pPr marL="0" lvl="2">
              <a:lnSpc>
                <a:spcPct val="100000"/>
              </a:lnSpc>
            </a:pPr>
            <a:r>
              <a:rPr lang="en-US" dirty="0">
                <a:latin typeface="Calibri" panose="020F0502020204030204" pitchFamily="34" charset="0"/>
                <a:cs typeface="Calibri" panose="020F0502020204030204" pitchFamily="34" charset="0"/>
              </a:rPr>
              <a:t>Exposure components (asset values, building areas, inflation rate), on the expected damage?</a:t>
            </a:r>
          </a:p>
        </p:txBody>
      </p:sp>
    </p:spTree>
    <p:extLst>
      <p:ext uri="{BB962C8B-B14F-4D97-AF65-F5344CB8AC3E}">
        <p14:creationId xmlns:p14="http://schemas.microsoft.com/office/powerpoint/2010/main" val="379701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3580777" y="3953651"/>
            <a:ext cx="5451399" cy="2751301"/>
          </a:xfrm>
          <a:prstGeom prst="rect">
            <a:avLst/>
          </a:prstGeom>
          <a:ln>
            <a:solidFill>
              <a:schemeClr val="accent2"/>
            </a:solidFill>
          </a:ln>
        </p:spPr>
      </p:pic>
      <p:pic>
        <p:nvPicPr>
          <p:cNvPr id="4" name="Grafik 3"/>
          <p:cNvPicPr>
            <a:picLocks noChangeAspect="1"/>
          </p:cNvPicPr>
          <p:nvPr/>
        </p:nvPicPr>
        <p:blipFill>
          <a:blip r:embed="rId3"/>
          <a:stretch>
            <a:fillRect/>
          </a:stretch>
        </p:blipFill>
        <p:spPr>
          <a:xfrm>
            <a:off x="1" y="1410201"/>
            <a:ext cx="9176980" cy="4637514"/>
          </a:xfrm>
          <a:prstGeom prst="rect">
            <a:avLst/>
          </a:prstGeom>
          <a:ln>
            <a:solidFill>
              <a:schemeClr val="accent2"/>
            </a:solidFill>
          </a:ln>
        </p:spPr>
      </p:pic>
      <p:sp>
        <p:nvSpPr>
          <p:cNvPr id="6" name="Rechteck 5"/>
          <p:cNvSpPr/>
          <p:nvPr/>
        </p:nvSpPr>
        <p:spPr>
          <a:xfrm>
            <a:off x="331537" y="85177"/>
            <a:ext cx="7724274" cy="646331"/>
          </a:xfrm>
          <a:prstGeom prst="rect">
            <a:avLst/>
          </a:prstGeom>
        </p:spPr>
        <p:txBody>
          <a:bodyPr wrap="square">
            <a:spAutoFit/>
          </a:bodyPr>
          <a:lstStyle/>
          <a:p>
            <a:pPr marL="0" lvl="2" indent="6350">
              <a:lnSpc>
                <a:spcPct val="100000"/>
              </a:lnSpc>
            </a:pPr>
            <a:r>
              <a:rPr lang="en-US" dirty="0">
                <a:latin typeface="Calibri" panose="020F0502020204030204" pitchFamily="34" charset="0"/>
                <a:cs typeface="Calibri" panose="020F0502020204030204" pitchFamily="34" charset="0"/>
              </a:rPr>
              <a:t>3) How big is the impact of changes in</a:t>
            </a:r>
          </a:p>
          <a:p>
            <a:pPr marL="0" lvl="2" indent="6350">
              <a:lnSpc>
                <a:spcPct val="100000"/>
              </a:lnSpc>
            </a:pPr>
            <a:r>
              <a:rPr lang="en-US" dirty="0">
                <a:latin typeface="Calibri" panose="020F0502020204030204" pitchFamily="34" charset="0"/>
                <a:cs typeface="Calibri" panose="020F0502020204030204" pitchFamily="34" charset="0"/>
              </a:rPr>
              <a:t>Vulnerability to the expected damage?</a:t>
            </a:r>
          </a:p>
        </p:txBody>
      </p:sp>
    </p:spTree>
    <p:extLst>
      <p:ext uri="{BB962C8B-B14F-4D97-AF65-F5344CB8AC3E}">
        <p14:creationId xmlns:p14="http://schemas.microsoft.com/office/powerpoint/2010/main" val="158635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2" name="Titel 1"/>
          <p:cNvSpPr>
            <a:spLocks noGrp="1"/>
          </p:cNvSpPr>
          <p:nvPr>
            <p:ph type="title"/>
          </p:nvPr>
        </p:nvSpPr>
        <p:spPr>
          <a:xfrm>
            <a:off x="107951" y="46905"/>
            <a:ext cx="8229600" cy="576263"/>
          </a:xfrm>
        </p:spPr>
        <p:txBody>
          <a:bodyPr/>
          <a:lstStyle/>
          <a:p>
            <a:pPr algn="l"/>
            <a:r>
              <a:rPr lang="de-DE" altLang="en-US" sz="2400" b="1" dirty="0">
                <a:latin typeface="Calibri" panose="020F0502020204030204" pitchFamily="34" charset="0"/>
                <a:ea typeface="Calibri" panose="020F0502020204030204" pitchFamily="34" charset="0"/>
                <a:cs typeface="Calibri" panose="020F0502020204030204" pitchFamily="34" charset="0"/>
              </a:rPr>
              <a:t>Extremwertstatistik - Hochwasserhäufigkeitsverteilung</a:t>
            </a:r>
          </a:p>
        </p:txBody>
      </p:sp>
      <p:sp>
        <p:nvSpPr>
          <p:cNvPr id="95" name="TextBox 94"/>
          <p:cNvSpPr txBox="1"/>
          <p:nvPr/>
        </p:nvSpPr>
        <p:spPr>
          <a:xfrm>
            <a:off x="12782872" y="4687688"/>
            <a:ext cx="28405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rPr>
              <a:t>6</a:t>
            </a:r>
            <a:endParaRPr lang="de-DE" sz="1400" dirty="0">
              <a:solidFill>
                <a:srgbClr val="000000"/>
              </a:solidFill>
            </a:endParaRPr>
          </a:p>
        </p:txBody>
      </p:sp>
      <p:pic>
        <p:nvPicPr>
          <p:cNvPr id="31" name="Grafik 30"/>
          <p:cNvPicPr>
            <a:picLocks noChangeAspect="1"/>
          </p:cNvPicPr>
          <p:nvPr/>
        </p:nvPicPr>
        <p:blipFill>
          <a:blip r:embed="rId3"/>
          <a:stretch>
            <a:fillRect/>
          </a:stretch>
        </p:blipFill>
        <p:spPr>
          <a:xfrm>
            <a:off x="4386172" y="826017"/>
            <a:ext cx="2895463" cy="2030584"/>
          </a:xfrm>
          <a:prstGeom prst="rect">
            <a:avLst/>
          </a:prstGeom>
        </p:spPr>
      </p:pic>
      <p:sp>
        <p:nvSpPr>
          <p:cNvPr id="33" name="Pfeil nach unten 32"/>
          <p:cNvSpPr/>
          <p:nvPr/>
        </p:nvSpPr>
        <p:spPr bwMode="auto">
          <a:xfrm>
            <a:off x="2161620" y="2884112"/>
            <a:ext cx="458119" cy="563747"/>
          </a:xfrm>
          <a:prstGeom prst="downArrow">
            <a:avLst/>
          </a:prstGeom>
          <a:solidFill>
            <a:schemeClr val="bg1">
              <a:lumMod val="95000"/>
            </a:schemeClr>
          </a:solidFill>
          <a:ln w="22225">
            <a:solidFill>
              <a:schemeClr val="tx1"/>
            </a:solidFill>
            <a:miter lim="800000"/>
            <a:headEnd/>
            <a:tailEnd/>
          </a:ln>
        </p:spPr>
        <p:txBody>
          <a:bodyPr wrap="none" anchor="ctr"/>
          <a:lstStyle/>
          <a:p>
            <a:pPr algn="ctr" fontAlgn="base">
              <a:spcBef>
                <a:spcPts val="600"/>
              </a:spcBef>
              <a:spcAft>
                <a:spcPct val="0"/>
              </a:spcAft>
              <a:defRPr/>
            </a:pPr>
            <a:endParaRPr lang="de-DE" sz="1600">
              <a:solidFill>
                <a:srgbClr val="000000"/>
              </a:solidFill>
              <a:latin typeface="Candara" pitchFamily="34" charset="0"/>
            </a:endParaRPr>
          </a:p>
        </p:txBody>
      </p:sp>
      <p:sp>
        <p:nvSpPr>
          <p:cNvPr id="12" name="Rechteck 11"/>
          <p:cNvSpPr/>
          <p:nvPr/>
        </p:nvSpPr>
        <p:spPr>
          <a:xfrm>
            <a:off x="4290052" y="821056"/>
            <a:ext cx="2958314" cy="2072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15" name="Text Box 8"/>
          <p:cNvSpPr txBox="1">
            <a:spLocks noChangeArrowheads="1"/>
          </p:cNvSpPr>
          <p:nvPr/>
        </p:nvSpPr>
        <p:spPr bwMode="auto">
          <a:xfrm>
            <a:off x="243042" y="4852972"/>
            <a:ext cx="7845044" cy="1785104"/>
          </a:xfrm>
          <a:prstGeom prst="rect">
            <a:avLst/>
          </a:prstGeom>
          <a:noFill/>
          <a:ln w="9525">
            <a:noFill/>
            <a:miter lim="800000"/>
            <a:headEnd/>
            <a:tailEnd/>
          </a:ln>
          <a:effectLst/>
        </p:spPr>
        <p:txBody>
          <a:bodyPr wrap="square">
            <a:spAutoFit/>
          </a:bodyPr>
          <a:lstStyle/>
          <a:p>
            <a:pPr marL="292093" indent="-292093">
              <a:spcAft>
                <a:spcPts val="600"/>
              </a:spcAft>
              <a:buFont typeface="Wingdings" pitchFamily="2" charset="2"/>
              <a:buChar char="Ø"/>
            </a:pPr>
            <a:r>
              <a:rPr lang="en-US" dirty="0">
                <a:latin typeface="Calibri" pitchFamily="34" charset="0"/>
                <a:cs typeface="Arial" pitchFamily="34" charset="0"/>
              </a:rPr>
              <a:t>Create flood time series : Block Maxima </a:t>
            </a:r>
            <a:r>
              <a:rPr lang="en-US" dirty="0" err="1">
                <a:latin typeface="Calibri" pitchFamily="34" charset="0"/>
                <a:cs typeface="Arial" pitchFamily="34" charset="0"/>
              </a:rPr>
              <a:t>oder</a:t>
            </a:r>
            <a:r>
              <a:rPr lang="en-US" dirty="0">
                <a:latin typeface="Calibri" pitchFamily="34" charset="0"/>
                <a:cs typeface="Arial" pitchFamily="34" charset="0"/>
              </a:rPr>
              <a:t> Peak-Over-Threshold</a:t>
            </a:r>
          </a:p>
          <a:p>
            <a:pPr marL="292093" indent="-292093">
              <a:spcAft>
                <a:spcPts val="600"/>
              </a:spcAft>
              <a:buFont typeface="Wingdings" pitchFamily="2" charset="2"/>
              <a:buChar char="Ø"/>
            </a:pPr>
            <a:r>
              <a:rPr lang="en-US" dirty="0">
                <a:latin typeface="Calibri" pitchFamily="34" charset="0"/>
                <a:cs typeface="Arial" pitchFamily="34" charset="0"/>
              </a:rPr>
              <a:t>Choose distribution function: GEV</a:t>
            </a:r>
          </a:p>
          <a:p>
            <a:pPr marL="292093" indent="-292093">
              <a:spcAft>
                <a:spcPts val="600"/>
              </a:spcAft>
              <a:buFont typeface="Wingdings" pitchFamily="2" charset="2"/>
              <a:buChar char="Ø"/>
            </a:pPr>
            <a:r>
              <a:rPr lang="en-US" dirty="0">
                <a:latin typeface="Calibri" pitchFamily="34" charset="0"/>
                <a:cs typeface="Arial" pitchFamily="34" charset="0"/>
              </a:rPr>
              <a:t>Fit distribution function to sample: e.g. L-moments</a:t>
            </a:r>
          </a:p>
          <a:p>
            <a:pPr marL="292093" indent="-292093">
              <a:spcAft>
                <a:spcPts val="600"/>
              </a:spcAft>
              <a:buFont typeface="Wingdings" pitchFamily="2" charset="2"/>
              <a:buChar char="Ø"/>
            </a:pPr>
            <a:r>
              <a:rPr lang="en-US" dirty="0">
                <a:latin typeface="Calibri" pitchFamily="34" charset="0"/>
                <a:cs typeface="Arial" pitchFamily="34" charset="0"/>
              </a:rPr>
              <a:t>Note: Assumptions, uncertainties</a:t>
            </a:r>
          </a:p>
          <a:p>
            <a:pPr marL="292093" indent="-292093">
              <a:spcAft>
                <a:spcPts val="600"/>
              </a:spcAft>
              <a:buFont typeface="Wingdings" pitchFamily="2" charset="2"/>
              <a:buChar char="Ø"/>
            </a:pPr>
            <a:r>
              <a:rPr lang="en-US" dirty="0">
                <a:latin typeface="Calibri" pitchFamily="34" charset="0"/>
                <a:cs typeface="Arial" pitchFamily="34" charset="0"/>
              </a:rPr>
              <a:t>“Flood Frequency Analysis”</a:t>
            </a:r>
          </a:p>
        </p:txBody>
      </p:sp>
      <p:sp>
        <p:nvSpPr>
          <p:cNvPr id="16" name="Rechteck 98"/>
          <p:cNvSpPr>
            <a:spLocks noChangeArrowheads="1"/>
          </p:cNvSpPr>
          <p:nvPr/>
        </p:nvSpPr>
        <p:spPr bwMode="auto">
          <a:xfrm>
            <a:off x="665030" y="3447859"/>
            <a:ext cx="3651156" cy="893289"/>
          </a:xfrm>
          <a:prstGeom prst="rect">
            <a:avLst/>
          </a:prstGeom>
          <a:solidFill>
            <a:srgbClr val="92D050">
              <a:alpha val="61176"/>
            </a:srgbClr>
          </a:solidFill>
          <a:ln w="222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ts val="600"/>
              </a:spcBef>
              <a:buFontTx/>
              <a:buNone/>
            </a:pPr>
            <a:r>
              <a:rPr lang="de-DE" altLang="en-US" sz="1800" dirty="0">
                <a:latin typeface="Candara" panose="020E0502030303020204" pitchFamily="34" charset="0"/>
              </a:rPr>
              <a:t>Fit an </a:t>
            </a:r>
          </a:p>
          <a:p>
            <a:pPr algn="ctr">
              <a:spcBef>
                <a:spcPts val="600"/>
              </a:spcBef>
              <a:buNone/>
            </a:pPr>
            <a:r>
              <a:rPr lang="de-DE" altLang="en-US" sz="1800" dirty="0">
                <a:latin typeface="Candara" panose="020E0502030303020204" pitchFamily="34" charset="0"/>
              </a:rPr>
              <a:t>extreme </a:t>
            </a:r>
            <a:r>
              <a:rPr lang="de-DE" altLang="en-US" sz="1800" dirty="0" err="1">
                <a:latin typeface="Candara" panose="020E0502030303020204" pitchFamily="34" charset="0"/>
              </a:rPr>
              <a:t>value</a:t>
            </a:r>
            <a:r>
              <a:rPr lang="de-DE" altLang="en-US" sz="1800" dirty="0">
                <a:latin typeface="Candara" panose="020E0502030303020204" pitchFamily="34" charset="0"/>
              </a:rPr>
              <a:t> </a:t>
            </a:r>
            <a:r>
              <a:rPr lang="de-DE" altLang="en-US" sz="1800" dirty="0" err="1">
                <a:latin typeface="Candara" panose="020E0502030303020204" pitchFamily="34" charset="0"/>
              </a:rPr>
              <a:t>distribution</a:t>
            </a:r>
            <a:endParaRPr lang="de-DE" altLang="en-US" sz="1800" dirty="0">
              <a:latin typeface="Candara" panose="020E0502030303020204" pitchFamily="34" charset="0"/>
            </a:endParaRPr>
          </a:p>
        </p:txBody>
      </p:sp>
      <p:sp>
        <p:nvSpPr>
          <p:cNvPr id="17" name="Rechteck 16"/>
          <p:cNvSpPr/>
          <p:nvPr/>
        </p:nvSpPr>
        <p:spPr bwMode="auto">
          <a:xfrm>
            <a:off x="1342810" y="2188648"/>
            <a:ext cx="2295599" cy="704683"/>
          </a:xfrm>
          <a:prstGeom prst="rect">
            <a:avLst/>
          </a:prstGeom>
          <a:solidFill>
            <a:schemeClr val="tx1">
              <a:lumMod val="20000"/>
              <a:lumOff val="80000"/>
              <a:alpha val="61000"/>
            </a:schemeClr>
          </a:solidFill>
          <a:ln w="22225">
            <a:solidFill>
              <a:schemeClr val="tx1"/>
            </a:solidFill>
            <a:miter lim="800000"/>
            <a:headEnd/>
            <a:tailEnd/>
          </a:ln>
        </p:spPr>
        <p:txBody>
          <a:bodyPr wrap="none" anchor="ctr"/>
          <a:lstStyle/>
          <a:p>
            <a:pPr algn="ctr" eaLnBrk="1" hangingPunct="1">
              <a:spcBef>
                <a:spcPts val="0"/>
              </a:spcBef>
              <a:defRPr/>
            </a:pPr>
            <a:r>
              <a:rPr lang="de-DE" sz="1600" dirty="0">
                <a:latin typeface="Candara" pitchFamily="34" charset="0"/>
              </a:rPr>
              <a:t>Generalisierte Extrem-</a:t>
            </a:r>
          </a:p>
          <a:p>
            <a:pPr algn="ctr" eaLnBrk="1" hangingPunct="1">
              <a:spcBef>
                <a:spcPts val="0"/>
              </a:spcBef>
              <a:defRPr/>
            </a:pPr>
            <a:r>
              <a:rPr lang="de-DE" sz="1600" dirty="0" err="1">
                <a:latin typeface="Candara" pitchFamily="34" charset="0"/>
              </a:rPr>
              <a:t>wertverteilung</a:t>
            </a:r>
            <a:r>
              <a:rPr lang="de-DE" sz="1600" dirty="0">
                <a:latin typeface="Candara" pitchFamily="34" charset="0"/>
              </a:rPr>
              <a:t> (GEV)</a:t>
            </a:r>
          </a:p>
        </p:txBody>
      </p:sp>
      <p:sp>
        <p:nvSpPr>
          <p:cNvPr id="18" name="Pfeil nach unten 17"/>
          <p:cNvSpPr/>
          <p:nvPr/>
        </p:nvSpPr>
        <p:spPr bwMode="auto">
          <a:xfrm>
            <a:off x="2161621" y="1624901"/>
            <a:ext cx="458119" cy="563747"/>
          </a:xfrm>
          <a:prstGeom prst="downArrow">
            <a:avLst/>
          </a:prstGeom>
          <a:solidFill>
            <a:schemeClr val="bg1">
              <a:lumMod val="95000"/>
            </a:schemeClr>
          </a:solidFill>
          <a:ln w="22225">
            <a:solidFill>
              <a:schemeClr val="tx1"/>
            </a:solidFill>
            <a:miter lim="800000"/>
            <a:headEnd/>
            <a:tailEnd/>
          </a:ln>
        </p:spPr>
        <p:txBody>
          <a:bodyPr wrap="none" anchor="ctr"/>
          <a:lstStyle/>
          <a:p>
            <a:pPr algn="ctr" eaLnBrk="1" hangingPunct="1">
              <a:spcBef>
                <a:spcPts val="600"/>
              </a:spcBef>
              <a:defRPr/>
            </a:pPr>
            <a:endParaRPr lang="de-DE" sz="1600">
              <a:latin typeface="Candara" pitchFamily="34" charset="0"/>
            </a:endParaRPr>
          </a:p>
        </p:txBody>
      </p:sp>
      <p:sp>
        <p:nvSpPr>
          <p:cNvPr id="103" name="Rechteck 102"/>
          <p:cNvSpPr/>
          <p:nvPr/>
        </p:nvSpPr>
        <p:spPr bwMode="auto">
          <a:xfrm>
            <a:off x="1509975" y="928360"/>
            <a:ext cx="1961267" cy="704683"/>
          </a:xfrm>
          <a:prstGeom prst="rect">
            <a:avLst/>
          </a:prstGeom>
          <a:solidFill>
            <a:schemeClr val="tx1">
              <a:lumMod val="20000"/>
              <a:lumOff val="80000"/>
              <a:alpha val="61000"/>
            </a:schemeClr>
          </a:solidFill>
          <a:ln w="22225">
            <a:solidFill>
              <a:schemeClr val="tx1"/>
            </a:solidFill>
            <a:miter lim="800000"/>
            <a:headEnd/>
            <a:tailEnd/>
          </a:ln>
        </p:spPr>
        <p:txBody>
          <a:bodyPr wrap="none" anchor="ctr"/>
          <a:lstStyle/>
          <a:p>
            <a:pPr algn="ctr" fontAlgn="base">
              <a:spcAft>
                <a:spcPct val="0"/>
              </a:spcAft>
              <a:defRPr/>
            </a:pPr>
            <a:r>
              <a:rPr lang="de-DE" sz="1600" dirty="0">
                <a:solidFill>
                  <a:srgbClr val="000000"/>
                </a:solidFill>
                <a:latin typeface="Candara" pitchFamily="34" charset="0"/>
              </a:rPr>
              <a:t>Blockmaxima</a:t>
            </a:r>
          </a:p>
          <a:p>
            <a:pPr algn="ctr" fontAlgn="base">
              <a:spcAft>
                <a:spcPct val="0"/>
              </a:spcAft>
              <a:defRPr/>
            </a:pPr>
            <a:r>
              <a:rPr lang="en-US" sz="1600" dirty="0">
                <a:solidFill>
                  <a:srgbClr val="000000"/>
                </a:solidFill>
                <a:latin typeface="Candara" pitchFamily="34" charset="0"/>
              </a:rPr>
              <a:t>(usually annually)</a:t>
            </a:r>
            <a:endParaRPr lang="de-DE" sz="1600" dirty="0">
              <a:solidFill>
                <a:srgbClr val="000000"/>
              </a:solidFill>
              <a:latin typeface="Candara" pitchFamily="34" charset="0"/>
            </a:endParaRPr>
          </a:p>
        </p:txBody>
      </p:sp>
      <p:pic>
        <p:nvPicPr>
          <p:cNvPr id="19"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5957" y="3072220"/>
            <a:ext cx="2271213" cy="1780752"/>
          </a:xfrm>
          <a:prstGeom prst="rect">
            <a:avLst/>
          </a:prstGeom>
        </p:spPr>
      </p:pic>
      <p:sp>
        <p:nvSpPr>
          <p:cNvPr id="20" name="Rechteck 19"/>
          <p:cNvSpPr/>
          <p:nvPr/>
        </p:nvSpPr>
        <p:spPr>
          <a:xfrm>
            <a:off x="4572357" y="3024501"/>
            <a:ext cx="2480838" cy="18284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275946768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909" name="Rectangle 21"/>
          <p:cNvSpPr>
            <a:spLocks noChangeArrowheads="1"/>
          </p:cNvSpPr>
          <p:nvPr/>
        </p:nvSpPr>
        <p:spPr bwMode="auto">
          <a:xfrm>
            <a:off x="3795713" y="3309937"/>
            <a:ext cx="9144000" cy="369332"/>
          </a:xfrm>
          <a:prstGeom prst="rect">
            <a:avLst/>
          </a:prstGeom>
          <a:noFill/>
          <a:ln w="9525">
            <a:noFill/>
            <a:miter lim="800000"/>
            <a:headEnd/>
            <a:tailEnd/>
          </a:ln>
          <a:effectLst/>
        </p:spPr>
        <p:txBody>
          <a:bodyPr>
            <a:spAutoFit/>
          </a:bodyPr>
          <a:lstStyle/>
          <a:p>
            <a:endParaRPr lang="de-DE"/>
          </a:p>
        </p:txBody>
      </p:sp>
      <p:sp>
        <p:nvSpPr>
          <p:cNvPr id="421911" name="Rectangle 23"/>
          <p:cNvSpPr>
            <a:spLocks noChangeArrowheads="1"/>
          </p:cNvSpPr>
          <p:nvPr/>
        </p:nvSpPr>
        <p:spPr bwMode="auto">
          <a:xfrm>
            <a:off x="71407" y="193657"/>
            <a:ext cx="9144000" cy="520700"/>
          </a:xfrm>
          <a:prstGeom prst="rect">
            <a:avLst/>
          </a:prstGeom>
          <a:noFill/>
          <a:ln w="9525">
            <a:noFill/>
            <a:miter lim="800000"/>
            <a:headEnd/>
            <a:tailEnd/>
          </a:ln>
          <a:effectLst/>
        </p:spPr>
        <p:txBody>
          <a:bodyPr/>
          <a:lstStyle/>
          <a:p>
            <a:r>
              <a:rPr lang="de-DE" sz="2700" b="1" dirty="0">
                <a:latin typeface="Calibri" pitchFamily="34" charset="0"/>
              </a:rPr>
              <a:t>Definition: Gefährdung – Vulnerabilität – Risiko</a:t>
            </a:r>
          </a:p>
        </p:txBody>
      </p:sp>
      <p:grpSp>
        <p:nvGrpSpPr>
          <p:cNvPr id="51" name="Gruppieren 50"/>
          <p:cNvGrpSpPr/>
          <p:nvPr/>
        </p:nvGrpSpPr>
        <p:grpSpPr>
          <a:xfrm>
            <a:off x="71406" y="1071547"/>
            <a:ext cx="4700586" cy="4838700"/>
            <a:chOff x="414327" y="1071546"/>
            <a:chExt cx="4700585" cy="4838700"/>
          </a:xfrm>
        </p:grpSpPr>
        <p:grpSp>
          <p:nvGrpSpPr>
            <p:cNvPr id="35" name="Group 3"/>
            <p:cNvGrpSpPr>
              <a:grpSpLocks/>
            </p:cNvGrpSpPr>
            <p:nvPr/>
          </p:nvGrpSpPr>
          <p:grpSpPr bwMode="auto">
            <a:xfrm>
              <a:off x="1452531" y="3929046"/>
              <a:ext cx="2895599" cy="1981200"/>
              <a:chOff x="2256" y="1344"/>
              <a:chExt cx="2349" cy="1634"/>
            </a:xfrm>
          </p:grpSpPr>
          <p:graphicFrame>
            <p:nvGraphicFramePr>
              <p:cNvPr id="47" name="Object 4"/>
              <p:cNvGraphicFramePr>
                <a:graphicFrameLocks noChangeAspect="1"/>
              </p:cNvGraphicFramePr>
              <p:nvPr/>
            </p:nvGraphicFramePr>
            <p:xfrm>
              <a:off x="2256" y="1344"/>
              <a:ext cx="1578" cy="1632"/>
            </p:xfrm>
            <a:graphic>
              <a:graphicData uri="http://schemas.openxmlformats.org/presentationml/2006/ole">
                <mc:AlternateContent xmlns:mc="http://schemas.openxmlformats.org/markup-compatibility/2006">
                  <mc:Choice xmlns:v="urn:schemas-microsoft-com:vml" Requires="v">
                    <p:oleObj spid="_x0000_s4394" name="CorelDRAW" r:id="rId4" imgW="2964600" imgH="2873520" progId="">
                      <p:embed/>
                    </p:oleObj>
                  </mc:Choice>
                  <mc:Fallback>
                    <p:oleObj name="CorelDRAW" r:id="rId4" imgW="2964600" imgH="287352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1344"/>
                            <a:ext cx="1578" cy="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5"/>
              <p:cNvGraphicFramePr>
                <a:graphicFrameLocks noChangeAspect="1"/>
              </p:cNvGraphicFramePr>
              <p:nvPr/>
            </p:nvGraphicFramePr>
            <p:xfrm>
              <a:off x="3024" y="1344"/>
              <a:ext cx="1581" cy="1634"/>
            </p:xfrm>
            <a:graphic>
              <a:graphicData uri="http://schemas.openxmlformats.org/presentationml/2006/ole">
                <mc:AlternateContent xmlns:mc="http://schemas.openxmlformats.org/markup-compatibility/2006">
                  <mc:Choice xmlns:v="urn:schemas-microsoft-com:vml" Requires="v">
                    <p:oleObj spid="_x0000_s4395" name="CorelDRAW" r:id="rId6" imgW="2963880" imgH="2872440" progId="">
                      <p:embed/>
                    </p:oleObj>
                  </mc:Choice>
                  <mc:Fallback>
                    <p:oleObj name="CorelDRAW" r:id="rId6" imgW="2963880" imgH="287244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4" y="1344"/>
                            <a:ext cx="1581" cy="1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6"/>
              <p:cNvGraphicFramePr>
                <a:graphicFrameLocks noChangeAspect="1"/>
              </p:cNvGraphicFramePr>
              <p:nvPr/>
            </p:nvGraphicFramePr>
            <p:xfrm>
              <a:off x="3024" y="1440"/>
              <a:ext cx="768" cy="1440"/>
            </p:xfrm>
            <a:graphic>
              <a:graphicData uri="http://schemas.openxmlformats.org/presentationml/2006/ole">
                <mc:AlternateContent xmlns:mc="http://schemas.openxmlformats.org/markup-compatibility/2006">
                  <mc:Choice xmlns:v="urn:schemas-microsoft-com:vml" Requires="v">
                    <p:oleObj spid="_x0000_s4396" name="CorelDRAW" r:id="rId8" imgW="1747440" imgH="2597040" progId="">
                      <p:embed/>
                    </p:oleObj>
                  </mc:Choice>
                  <mc:Fallback>
                    <p:oleObj name="CorelDRAW" r:id="rId8" imgW="1747440" imgH="259704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4" y="1440"/>
                            <a:ext cx="768"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6" name="Text Box 7"/>
            <p:cNvSpPr txBox="1">
              <a:spLocks noChangeArrowheads="1"/>
            </p:cNvSpPr>
            <p:nvPr/>
          </p:nvSpPr>
          <p:spPr bwMode="auto">
            <a:xfrm>
              <a:off x="1022488" y="4462446"/>
              <a:ext cx="1192058" cy="338554"/>
            </a:xfrm>
            <a:prstGeom prst="rect">
              <a:avLst/>
            </a:prstGeom>
            <a:noFill/>
            <a:ln w="9525">
              <a:noFill/>
              <a:miter lim="800000"/>
              <a:headEnd/>
              <a:tailEnd/>
            </a:ln>
            <a:effectLst/>
          </p:spPr>
          <p:txBody>
            <a:bodyPr wrap="none">
              <a:spAutoFit/>
            </a:bodyPr>
            <a:lstStyle/>
            <a:p>
              <a:pPr algn="l"/>
              <a:r>
                <a:rPr lang="de-DE" sz="1600" b="1" dirty="0">
                  <a:latin typeface="Calibri" pitchFamily="34" charset="0"/>
                </a:rPr>
                <a:t>Gefährdung</a:t>
              </a:r>
            </a:p>
          </p:txBody>
        </p:sp>
        <p:sp>
          <p:nvSpPr>
            <p:cNvPr id="37" name="Text Box 8"/>
            <p:cNvSpPr txBox="1">
              <a:spLocks noChangeArrowheads="1"/>
            </p:cNvSpPr>
            <p:nvPr/>
          </p:nvSpPr>
          <p:spPr bwMode="auto">
            <a:xfrm>
              <a:off x="2443131" y="4767246"/>
              <a:ext cx="683777" cy="338554"/>
            </a:xfrm>
            <a:prstGeom prst="rect">
              <a:avLst/>
            </a:prstGeom>
            <a:noFill/>
            <a:ln w="9525">
              <a:noFill/>
              <a:miter lim="800000"/>
              <a:headEnd/>
              <a:tailEnd/>
            </a:ln>
            <a:effectLst/>
          </p:spPr>
          <p:txBody>
            <a:bodyPr wrap="none">
              <a:spAutoFit/>
            </a:bodyPr>
            <a:lstStyle/>
            <a:p>
              <a:pPr algn="l"/>
              <a:r>
                <a:rPr lang="de-DE" sz="1600" b="1">
                  <a:latin typeface="Calibri" pitchFamily="34" charset="0"/>
                </a:rPr>
                <a:t>Risiko</a:t>
              </a:r>
            </a:p>
          </p:txBody>
        </p:sp>
        <p:sp>
          <p:nvSpPr>
            <p:cNvPr id="38" name="Text Box 9"/>
            <p:cNvSpPr txBox="1">
              <a:spLocks noChangeArrowheads="1"/>
            </p:cNvSpPr>
            <p:nvPr/>
          </p:nvSpPr>
          <p:spPr bwMode="auto">
            <a:xfrm>
              <a:off x="3428992" y="4462446"/>
              <a:ext cx="1342227" cy="338554"/>
            </a:xfrm>
            <a:prstGeom prst="rect">
              <a:avLst/>
            </a:prstGeom>
            <a:noFill/>
            <a:ln w="9525">
              <a:noFill/>
              <a:miter lim="800000"/>
              <a:headEnd/>
              <a:tailEnd/>
            </a:ln>
            <a:effectLst/>
          </p:spPr>
          <p:txBody>
            <a:bodyPr wrap="none">
              <a:spAutoFit/>
            </a:bodyPr>
            <a:lstStyle/>
            <a:p>
              <a:pPr algn="l"/>
              <a:r>
                <a:rPr lang="de-DE" sz="1600" b="1" dirty="0">
                  <a:latin typeface="Calibri" pitchFamily="34" charset="0"/>
                </a:rPr>
                <a:t>Vulnerabilität</a:t>
              </a:r>
            </a:p>
          </p:txBody>
        </p:sp>
        <p:graphicFrame>
          <p:nvGraphicFramePr>
            <p:cNvPr id="39" name="Object 10"/>
            <p:cNvGraphicFramePr>
              <a:graphicFrameLocks noChangeAspect="1"/>
            </p:cNvGraphicFramePr>
            <p:nvPr/>
          </p:nvGraphicFramePr>
          <p:xfrm>
            <a:off x="1724015" y="3471846"/>
            <a:ext cx="231775" cy="504825"/>
          </p:xfrm>
          <a:graphic>
            <a:graphicData uri="http://schemas.openxmlformats.org/presentationml/2006/ole">
              <mc:AlternateContent xmlns:mc="http://schemas.openxmlformats.org/markup-compatibility/2006">
                <mc:Choice xmlns:v="urn:schemas-microsoft-com:vml" Requires="v">
                  <p:oleObj spid="_x0000_s4397" name="CorelDRAW" r:id="rId10" imgW="313920" imgH="642600" progId="">
                    <p:embed/>
                  </p:oleObj>
                </mc:Choice>
                <mc:Fallback>
                  <p:oleObj name="CorelDRAW" r:id="rId10" imgW="313920" imgH="6426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4015" y="3471846"/>
                          <a:ext cx="2317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 name="Object 11"/>
            <p:cNvGraphicFramePr>
              <a:graphicFrameLocks noChangeAspect="1"/>
            </p:cNvGraphicFramePr>
            <p:nvPr/>
          </p:nvGraphicFramePr>
          <p:xfrm>
            <a:off x="3821101" y="3471846"/>
            <a:ext cx="231775" cy="504825"/>
          </p:xfrm>
          <a:graphic>
            <a:graphicData uri="http://schemas.openxmlformats.org/presentationml/2006/ole">
              <mc:AlternateContent xmlns:mc="http://schemas.openxmlformats.org/markup-compatibility/2006">
                <mc:Choice xmlns:v="urn:schemas-microsoft-com:vml" Requires="v">
                  <p:oleObj spid="_x0000_s4398" name="CorelDRAW" r:id="rId12" imgW="313920" imgH="642600" progId="">
                    <p:embed/>
                  </p:oleObj>
                </mc:Choice>
                <mc:Fallback>
                  <p:oleObj name="CorelDRAW" r:id="rId12" imgW="313920" imgH="6426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1101" y="3471846"/>
                          <a:ext cx="2317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 name="Object 12"/>
            <p:cNvGraphicFramePr>
              <a:graphicFrameLocks noChangeAspect="1"/>
            </p:cNvGraphicFramePr>
            <p:nvPr/>
          </p:nvGraphicFramePr>
          <p:xfrm>
            <a:off x="1647815" y="1947846"/>
            <a:ext cx="212725" cy="523875"/>
          </p:xfrm>
          <a:graphic>
            <a:graphicData uri="http://schemas.openxmlformats.org/presentationml/2006/ole">
              <mc:AlternateContent xmlns:mc="http://schemas.openxmlformats.org/markup-compatibility/2006">
                <mc:Choice xmlns:v="urn:schemas-microsoft-com:vml" Requires="v">
                  <p:oleObj spid="_x0000_s4399" name="CorelDRAW" r:id="rId14" imgW="285840" imgH="664920" progId="">
                    <p:embed/>
                  </p:oleObj>
                </mc:Choice>
                <mc:Fallback>
                  <p:oleObj name="CorelDRAW" r:id="rId14" imgW="285840" imgH="66492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47815" y="1947846"/>
                          <a:ext cx="2127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 name="Object 13"/>
            <p:cNvGraphicFramePr>
              <a:graphicFrameLocks noChangeAspect="1"/>
            </p:cNvGraphicFramePr>
            <p:nvPr/>
          </p:nvGraphicFramePr>
          <p:xfrm>
            <a:off x="3913176" y="1947846"/>
            <a:ext cx="212725" cy="523875"/>
          </p:xfrm>
          <a:graphic>
            <a:graphicData uri="http://schemas.openxmlformats.org/presentationml/2006/ole">
              <mc:AlternateContent xmlns:mc="http://schemas.openxmlformats.org/markup-compatibility/2006">
                <mc:Choice xmlns:v="urn:schemas-microsoft-com:vml" Requires="v">
                  <p:oleObj spid="_x0000_s4400" name="CorelDRAW" r:id="rId16" imgW="285840" imgH="664920" progId="">
                    <p:embed/>
                  </p:oleObj>
                </mc:Choice>
                <mc:Fallback>
                  <p:oleObj name="CorelDRAW" r:id="rId16" imgW="285840" imgH="66492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13176" y="1947846"/>
                          <a:ext cx="2127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 name="Text Box 14"/>
            <p:cNvSpPr txBox="1">
              <a:spLocks noChangeArrowheads="1"/>
            </p:cNvSpPr>
            <p:nvPr/>
          </p:nvSpPr>
          <p:spPr bwMode="auto">
            <a:xfrm>
              <a:off x="733415" y="2557446"/>
              <a:ext cx="1297728" cy="1077218"/>
            </a:xfrm>
            <a:prstGeom prst="rect">
              <a:avLst/>
            </a:prstGeom>
            <a:noFill/>
            <a:ln w="9525">
              <a:noFill/>
              <a:miter lim="800000"/>
              <a:headEnd/>
              <a:tailEnd/>
            </a:ln>
            <a:effectLst/>
          </p:spPr>
          <p:txBody>
            <a:bodyPr wrap="none">
              <a:spAutoFit/>
            </a:bodyPr>
            <a:lstStyle/>
            <a:p>
              <a:r>
                <a:rPr lang="de-DE" sz="1600" dirty="0" err="1">
                  <a:latin typeface="Calibri" pitchFamily="34" charset="0"/>
                </a:rPr>
                <a:t>described</a:t>
              </a:r>
              <a:r>
                <a:rPr lang="de-DE" sz="1600" dirty="0">
                  <a:latin typeface="Calibri" pitchFamily="34" charset="0"/>
                </a:rPr>
                <a:t> </a:t>
              </a:r>
              <a:r>
                <a:rPr lang="de-DE" sz="1600" dirty="0" err="1">
                  <a:latin typeface="Calibri" pitchFamily="34" charset="0"/>
                </a:rPr>
                <a:t>by</a:t>
              </a:r>
              <a:r>
                <a:rPr lang="de-DE" sz="1600" dirty="0">
                  <a:latin typeface="Calibri" pitchFamily="34" charset="0"/>
                </a:rPr>
                <a:t>:</a:t>
              </a:r>
            </a:p>
            <a:p>
              <a:pPr>
                <a:buFontTx/>
                <a:buChar char="•"/>
              </a:pPr>
              <a:r>
                <a:rPr lang="de-DE" sz="1600" dirty="0">
                  <a:latin typeface="Calibri" pitchFamily="34" charset="0"/>
                </a:rPr>
                <a:t> </a:t>
              </a:r>
              <a:r>
                <a:rPr lang="de-DE" sz="1600" dirty="0" err="1">
                  <a:latin typeface="Calibri" pitchFamily="34" charset="0"/>
                </a:rPr>
                <a:t>intensity</a:t>
              </a:r>
              <a:endParaRPr lang="de-DE" sz="1600" dirty="0">
                <a:latin typeface="Calibri" pitchFamily="34" charset="0"/>
              </a:endParaRPr>
            </a:p>
            <a:p>
              <a:pPr>
                <a:buFontTx/>
                <a:buChar char="•"/>
              </a:pPr>
              <a:r>
                <a:rPr lang="de-DE" sz="1600" dirty="0">
                  <a:latin typeface="Calibri" pitchFamily="34" charset="0"/>
                </a:rPr>
                <a:t> </a:t>
              </a:r>
              <a:r>
                <a:rPr lang="de-DE" sz="1600" dirty="0" err="1">
                  <a:latin typeface="Calibri" pitchFamily="34" charset="0"/>
                </a:rPr>
                <a:t>probability</a:t>
              </a:r>
              <a:endParaRPr lang="de-DE" sz="1600" dirty="0">
                <a:latin typeface="Calibri" pitchFamily="34" charset="0"/>
              </a:endParaRPr>
            </a:p>
            <a:p>
              <a:pPr>
                <a:buFontTx/>
                <a:buChar char="•"/>
              </a:pPr>
              <a:endParaRPr lang="de-DE" sz="1600" dirty="0">
                <a:latin typeface="Calibri" pitchFamily="34" charset="0"/>
              </a:endParaRPr>
            </a:p>
          </p:txBody>
        </p:sp>
        <p:sp>
          <p:nvSpPr>
            <p:cNvPr id="44" name="Text Box 15"/>
            <p:cNvSpPr txBox="1">
              <a:spLocks noChangeArrowheads="1"/>
            </p:cNvSpPr>
            <p:nvPr/>
          </p:nvSpPr>
          <p:spPr bwMode="auto">
            <a:xfrm>
              <a:off x="2982901" y="2557446"/>
              <a:ext cx="1560748" cy="830997"/>
            </a:xfrm>
            <a:prstGeom prst="rect">
              <a:avLst/>
            </a:prstGeom>
            <a:noFill/>
            <a:ln w="9525">
              <a:noFill/>
              <a:miter lim="800000"/>
              <a:headEnd/>
              <a:tailEnd/>
            </a:ln>
            <a:effectLst/>
          </p:spPr>
          <p:txBody>
            <a:bodyPr wrap="none">
              <a:spAutoFit/>
            </a:bodyPr>
            <a:lstStyle/>
            <a:p>
              <a:r>
                <a:rPr lang="de-DE" sz="1600" dirty="0" err="1">
                  <a:latin typeface="Calibri" pitchFamily="34" charset="0"/>
                </a:rPr>
                <a:t>described</a:t>
              </a:r>
              <a:r>
                <a:rPr lang="de-DE" sz="1600" dirty="0">
                  <a:latin typeface="Calibri" pitchFamily="34" charset="0"/>
                </a:rPr>
                <a:t> </a:t>
              </a:r>
              <a:r>
                <a:rPr lang="de-DE" sz="1600" dirty="0" err="1">
                  <a:latin typeface="Calibri" pitchFamily="34" charset="0"/>
                </a:rPr>
                <a:t>by</a:t>
              </a:r>
              <a:r>
                <a:rPr lang="de-DE" sz="1600" dirty="0">
                  <a:latin typeface="Calibri" pitchFamily="34" charset="0"/>
                </a:rPr>
                <a:t>:</a:t>
              </a:r>
            </a:p>
            <a:p>
              <a:pPr marL="285750" indent="-285750">
                <a:buFont typeface="Arial" panose="020B0604020202020204" pitchFamily="34" charset="0"/>
                <a:buChar char="•"/>
              </a:pPr>
              <a:r>
                <a:rPr lang="de-DE" sz="1600" dirty="0" err="1">
                  <a:latin typeface="Calibri" pitchFamily="34" charset="0"/>
                </a:rPr>
                <a:t>exposure</a:t>
              </a:r>
              <a:endParaRPr lang="de-DE" sz="1600" dirty="0">
                <a:latin typeface="Calibri" pitchFamily="34" charset="0"/>
              </a:endParaRPr>
            </a:p>
            <a:p>
              <a:pPr marL="285750" indent="-285750">
                <a:buFont typeface="Arial" panose="020B0604020202020204" pitchFamily="34" charset="0"/>
                <a:buChar char="•"/>
              </a:pPr>
              <a:r>
                <a:rPr lang="de-DE" sz="1600" dirty="0" err="1">
                  <a:latin typeface="Calibri" pitchFamily="34" charset="0"/>
                </a:rPr>
                <a:t>susceptibility</a:t>
              </a:r>
              <a:endParaRPr lang="de-DE" sz="1600" dirty="0">
                <a:latin typeface="Calibri" pitchFamily="34" charset="0"/>
              </a:endParaRPr>
            </a:p>
          </p:txBody>
        </p:sp>
        <p:sp>
          <p:nvSpPr>
            <p:cNvPr id="45" name="Text Box 17"/>
            <p:cNvSpPr txBox="1">
              <a:spLocks noChangeArrowheads="1"/>
            </p:cNvSpPr>
            <p:nvPr/>
          </p:nvSpPr>
          <p:spPr bwMode="auto">
            <a:xfrm>
              <a:off x="414327" y="1098534"/>
              <a:ext cx="2657475" cy="830997"/>
            </a:xfrm>
            <a:prstGeom prst="rect">
              <a:avLst/>
            </a:prstGeom>
            <a:noFill/>
            <a:ln w="9525">
              <a:noFill/>
              <a:miter lim="800000"/>
              <a:headEnd/>
              <a:tailEnd/>
            </a:ln>
            <a:effectLst/>
          </p:spPr>
          <p:txBody>
            <a:bodyPr>
              <a:spAutoFit/>
            </a:bodyPr>
            <a:lstStyle/>
            <a:p>
              <a:r>
                <a:rPr lang="de-DE" sz="1600" dirty="0">
                  <a:latin typeface="Calibri" pitchFamily="34" charset="0"/>
                </a:rPr>
                <a:t>Danger</a:t>
              </a:r>
            </a:p>
            <a:p>
              <a:r>
                <a:rPr lang="de-DE" sz="1600" dirty="0">
                  <a:latin typeface="Calibri" pitchFamily="34" charset="0"/>
                </a:rPr>
                <a:t>(</a:t>
              </a:r>
              <a:r>
                <a:rPr lang="de-DE" sz="1600" dirty="0" err="1">
                  <a:latin typeface="Calibri" pitchFamily="34" charset="0"/>
                </a:rPr>
                <a:t>potentially</a:t>
              </a:r>
              <a:r>
                <a:rPr lang="de-DE" sz="1600" dirty="0">
                  <a:latin typeface="Calibri" pitchFamily="34" charset="0"/>
                </a:rPr>
                <a:t> </a:t>
              </a:r>
              <a:r>
                <a:rPr lang="de-DE" sz="1600" dirty="0" err="1">
                  <a:latin typeface="Calibri" pitchFamily="34" charset="0"/>
                </a:rPr>
                <a:t>dangerous</a:t>
              </a:r>
              <a:r>
                <a:rPr lang="de-DE" sz="1600" dirty="0">
                  <a:latin typeface="Calibri" pitchFamily="34" charset="0"/>
                </a:rPr>
                <a:t> </a:t>
              </a:r>
              <a:r>
                <a:rPr lang="de-DE" sz="1600" dirty="0" err="1">
                  <a:latin typeface="Calibri" pitchFamily="34" charset="0"/>
                </a:rPr>
                <a:t>process</a:t>
              </a:r>
              <a:r>
                <a:rPr lang="de-DE" sz="1600" dirty="0">
                  <a:latin typeface="Calibri" pitchFamily="34" charset="0"/>
                </a:rPr>
                <a:t>)</a:t>
              </a:r>
            </a:p>
          </p:txBody>
        </p:sp>
        <p:sp>
          <p:nvSpPr>
            <p:cNvPr id="46" name="Text Box 18"/>
            <p:cNvSpPr txBox="1">
              <a:spLocks noChangeArrowheads="1"/>
            </p:cNvSpPr>
            <p:nvPr/>
          </p:nvSpPr>
          <p:spPr bwMode="auto">
            <a:xfrm>
              <a:off x="2928926" y="1071546"/>
              <a:ext cx="2185986" cy="830997"/>
            </a:xfrm>
            <a:prstGeom prst="rect">
              <a:avLst/>
            </a:prstGeom>
            <a:noFill/>
            <a:ln w="9525">
              <a:noFill/>
              <a:miter lim="800000"/>
              <a:headEnd/>
              <a:tailEnd/>
            </a:ln>
            <a:effectLst/>
          </p:spPr>
          <p:txBody>
            <a:bodyPr>
              <a:spAutoFit/>
            </a:bodyPr>
            <a:lstStyle/>
            <a:p>
              <a:r>
                <a:rPr lang="en-US" sz="1600" dirty="0">
                  <a:latin typeface="Calibri" pitchFamily="34" charset="0"/>
                </a:rPr>
                <a:t>elements of risk</a:t>
              </a:r>
            </a:p>
            <a:p>
              <a:r>
                <a:rPr lang="en-US" sz="1600" dirty="0">
                  <a:latin typeface="Calibri" pitchFamily="34" charset="0"/>
                </a:rPr>
                <a:t>(people, goods,</a:t>
              </a:r>
            </a:p>
            <a:p>
              <a:r>
                <a:rPr lang="en-US" sz="1600" dirty="0">
                  <a:latin typeface="Calibri" pitchFamily="34" charset="0"/>
                </a:rPr>
                <a:t>Environment...)</a:t>
              </a:r>
              <a:endParaRPr lang="de-DE" sz="1600" dirty="0">
                <a:latin typeface="Calibri" pitchFamily="34" charset="0"/>
              </a:endParaRPr>
            </a:p>
          </p:txBody>
        </p:sp>
      </p:grpSp>
      <p:sp>
        <p:nvSpPr>
          <p:cNvPr id="50" name="Text Box 3"/>
          <p:cNvSpPr txBox="1">
            <a:spLocks noChangeArrowheads="1"/>
          </p:cNvSpPr>
          <p:nvPr/>
        </p:nvSpPr>
        <p:spPr bwMode="auto">
          <a:xfrm>
            <a:off x="4681271" y="1065971"/>
            <a:ext cx="4135584" cy="4208844"/>
          </a:xfrm>
          <a:prstGeom prst="rect">
            <a:avLst/>
          </a:prstGeom>
          <a:noFill/>
          <a:ln w="9525">
            <a:noFill/>
            <a:miter lim="800000"/>
            <a:headEnd/>
            <a:tailEnd/>
          </a:ln>
          <a:effectLst/>
        </p:spPr>
        <p:txBody>
          <a:bodyPr wrap="square">
            <a:spAutoFit/>
          </a:bodyPr>
          <a:lstStyle/>
          <a:p>
            <a:pPr marL="457189" indent="-457189">
              <a:spcBef>
                <a:spcPts val="300"/>
              </a:spcBef>
              <a:spcAft>
                <a:spcPct val="0"/>
              </a:spcAft>
            </a:pPr>
            <a:r>
              <a:rPr lang="en-GB" sz="1600" dirty="0">
                <a:latin typeface="Calibri" pitchFamily="34" charset="0"/>
              </a:rPr>
              <a:t>risk analysis :</a:t>
            </a:r>
          </a:p>
          <a:p>
            <a:pPr marL="457189" indent="-457189">
              <a:spcBef>
                <a:spcPts val="300"/>
              </a:spcBef>
              <a:spcAft>
                <a:spcPct val="0"/>
              </a:spcAft>
            </a:pPr>
            <a:endParaRPr lang="en-GB" sz="1600" dirty="0">
              <a:latin typeface="Calibri" pitchFamily="34" charset="0"/>
            </a:endParaRPr>
          </a:p>
          <a:p>
            <a:pPr marL="457189" indent="-457189">
              <a:spcBef>
                <a:spcPts val="300"/>
              </a:spcBef>
              <a:spcAft>
                <a:spcPct val="0"/>
              </a:spcAft>
              <a:buFont typeface="Wingdings" pitchFamily="2" charset="2"/>
              <a:buChar char="Ø"/>
            </a:pPr>
            <a:r>
              <a:rPr lang="en-US" sz="1600" dirty="0">
                <a:latin typeface="Calibri" pitchFamily="34" charset="0"/>
              </a:rPr>
              <a:t>What can happen? Risk analysis, scenario building</a:t>
            </a:r>
          </a:p>
          <a:p>
            <a:pPr marL="457189" indent="-457189">
              <a:spcBef>
                <a:spcPts val="300"/>
              </a:spcBef>
              <a:spcAft>
                <a:spcPct val="0"/>
              </a:spcAft>
              <a:buFont typeface="Wingdings" pitchFamily="2" charset="2"/>
              <a:buChar char="Ø"/>
            </a:pPr>
            <a:r>
              <a:rPr lang="en-US" sz="1600" dirty="0">
                <a:latin typeface="Calibri" pitchFamily="34" charset="0"/>
              </a:rPr>
              <a:t>How probable is it? Statistical/probabilistic analysis</a:t>
            </a:r>
            <a:endParaRPr lang="en-GB" sz="1600" dirty="0">
              <a:latin typeface="Calibri" pitchFamily="34" charset="0"/>
            </a:endParaRPr>
          </a:p>
          <a:p>
            <a:pPr marL="457189" indent="-457189">
              <a:spcBef>
                <a:spcPts val="300"/>
              </a:spcBef>
              <a:spcAft>
                <a:spcPct val="0"/>
              </a:spcAft>
              <a:buFont typeface="Wingdings" pitchFamily="2" charset="2"/>
              <a:buChar char="Ø"/>
            </a:pPr>
            <a:r>
              <a:rPr lang="en-US" sz="1600" dirty="0">
                <a:latin typeface="Calibri" pitchFamily="34" charset="0"/>
              </a:rPr>
              <a:t>What are the consequences? Exposure, vulnerability analysis</a:t>
            </a:r>
          </a:p>
          <a:p>
            <a:pPr marL="457189" indent="-457189">
              <a:spcBef>
                <a:spcPts val="300"/>
              </a:spcBef>
              <a:spcAft>
                <a:spcPct val="0"/>
              </a:spcAft>
              <a:buFont typeface="Wingdings" pitchFamily="2" charset="2"/>
              <a:buChar char="Ø"/>
            </a:pPr>
            <a:endParaRPr lang="en-US" sz="1600" dirty="0">
              <a:latin typeface="Calibri" pitchFamily="34" charset="0"/>
              <a:cs typeface="Arial" charset="0"/>
            </a:endParaRPr>
          </a:p>
          <a:p>
            <a:pPr marL="457189" indent="-457189">
              <a:spcBef>
                <a:spcPts val="300"/>
              </a:spcBef>
              <a:spcAft>
                <a:spcPct val="0"/>
              </a:spcAft>
            </a:pPr>
            <a:r>
              <a:rPr lang="en-US" sz="1600" dirty="0" err="1">
                <a:latin typeface="Calibri" pitchFamily="34" charset="0"/>
                <a:cs typeface="Arial" charset="0"/>
              </a:rPr>
              <a:t>Risiko</a:t>
            </a:r>
            <a:r>
              <a:rPr lang="en-US" sz="1600" dirty="0">
                <a:latin typeface="Calibri" pitchFamily="34" charset="0"/>
                <a:cs typeface="Arial" charset="0"/>
              </a:rPr>
              <a:t>:</a:t>
            </a:r>
          </a:p>
          <a:p>
            <a:pPr marL="457189" indent="-457189">
              <a:spcBef>
                <a:spcPts val="300"/>
              </a:spcBef>
              <a:spcAft>
                <a:spcPct val="0"/>
              </a:spcAft>
            </a:pPr>
            <a:endParaRPr lang="en-US" sz="1600" dirty="0">
              <a:latin typeface="Calibri" pitchFamily="34" charset="0"/>
              <a:cs typeface="Arial" charset="0"/>
            </a:endParaRPr>
          </a:p>
          <a:p>
            <a:pPr marL="457189" indent="-457189">
              <a:spcBef>
                <a:spcPts val="300"/>
              </a:spcBef>
              <a:spcAft>
                <a:spcPct val="0"/>
              </a:spcAft>
            </a:pPr>
            <a:r>
              <a:rPr lang="en-US" sz="1600" dirty="0">
                <a:latin typeface="Calibri" pitchFamily="34" charset="0"/>
                <a:cs typeface="Arial" charset="0"/>
              </a:rPr>
              <a:t>	: all relevant damage scenarios</a:t>
            </a:r>
          </a:p>
          <a:p>
            <a:pPr marL="457189" indent="-457189">
              <a:spcBef>
                <a:spcPts val="300"/>
              </a:spcBef>
              <a:spcAft>
                <a:spcPct val="0"/>
              </a:spcAft>
            </a:pPr>
            <a:r>
              <a:rPr lang="en-US" sz="1600" dirty="0">
                <a:latin typeface="Calibri" pitchFamily="34" charset="0"/>
                <a:cs typeface="Arial" charset="0"/>
              </a:rPr>
              <a:t>	: probability of the scenarios</a:t>
            </a:r>
          </a:p>
          <a:p>
            <a:pPr marL="457189" indent="-457189">
              <a:spcBef>
                <a:spcPts val="300"/>
              </a:spcBef>
              <a:spcAft>
                <a:spcPct val="0"/>
              </a:spcAft>
            </a:pPr>
            <a:r>
              <a:rPr lang="en-US" sz="1600" dirty="0">
                <a:latin typeface="Calibri" pitchFamily="34" charset="0"/>
                <a:cs typeface="Arial" charset="0"/>
              </a:rPr>
              <a:t>	: damage for scenario </a:t>
            </a:r>
            <a:r>
              <a:rPr lang="en-US" sz="1600" i="1" dirty="0" err="1">
                <a:latin typeface="Calibri" pitchFamily="34" charset="0"/>
                <a:cs typeface="Arial" charset="0"/>
              </a:rPr>
              <a:t>i</a:t>
            </a:r>
            <a:endParaRPr lang="en-US" sz="1600" i="1" dirty="0">
              <a:latin typeface="Calibri" pitchFamily="34" charset="0"/>
              <a:cs typeface="Arial" charset="0"/>
            </a:endParaRPr>
          </a:p>
          <a:p>
            <a:pPr marL="457189" indent="-457189">
              <a:spcBef>
                <a:spcPts val="300"/>
              </a:spcBef>
              <a:spcAft>
                <a:spcPct val="0"/>
              </a:spcAft>
            </a:pPr>
            <a:r>
              <a:rPr lang="en-US" sz="1600" dirty="0">
                <a:latin typeface="Calibri" pitchFamily="34" charset="0"/>
                <a:cs typeface="Arial" charset="0"/>
              </a:rPr>
              <a:t>	: number of scenarios</a:t>
            </a:r>
          </a:p>
        </p:txBody>
      </p:sp>
      <p:graphicFrame>
        <p:nvGraphicFramePr>
          <p:cNvPr id="53" name="Object 33"/>
          <p:cNvGraphicFramePr>
            <a:graphicFrameLocks noGrp="1" noChangeAspect="1"/>
          </p:cNvGraphicFramePr>
          <p:nvPr>
            <p:ph idx="1"/>
            <p:extLst>
              <p:ext uri="{D42A27DB-BD31-4B8C-83A1-F6EECF244321}">
                <p14:modId xmlns:p14="http://schemas.microsoft.com/office/powerpoint/2010/main" val="1572513544"/>
              </p:ext>
            </p:extLst>
          </p:nvPr>
        </p:nvGraphicFramePr>
        <p:xfrm>
          <a:off x="5471297" y="3534368"/>
          <a:ext cx="2517775" cy="325438"/>
        </p:xfrm>
        <a:graphic>
          <a:graphicData uri="http://schemas.openxmlformats.org/presentationml/2006/ole">
            <mc:AlternateContent xmlns:mc="http://schemas.openxmlformats.org/markup-compatibility/2006">
              <mc:Choice xmlns:v="urn:schemas-microsoft-com:vml" Requires="v">
                <p:oleObj spid="_x0000_s4401" name="Formel" r:id="rId17" imgW="1765080" imgH="228600" progId="Equation.3">
                  <p:embed/>
                </p:oleObj>
              </mc:Choice>
              <mc:Fallback>
                <p:oleObj name="Formel" r:id="rId17" imgW="1765080" imgH="228600" progId="Equation.3">
                  <p:embed/>
                  <p:pic>
                    <p:nvPicPr>
                      <p:cNvPr id="0" name=""/>
                      <p:cNvPicPr>
                        <a:picLocks noGrp="1"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71297" y="3534368"/>
                        <a:ext cx="251777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4" name="Group 47"/>
          <p:cNvGrpSpPr>
            <a:grpSpLocks/>
          </p:cNvGrpSpPr>
          <p:nvPr/>
        </p:nvGrpSpPr>
        <p:grpSpPr bwMode="auto">
          <a:xfrm>
            <a:off x="4903500" y="4060220"/>
            <a:ext cx="357191" cy="1143008"/>
            <a:chOff x="3248" y="2001"/>
            <a:chExt cx="281" cy="829"/>
          </a:xfrm>
        </p:grpSpPr>
        <p:graphicFrame>
          <p:nvGraphicFramePr>
            <p:cNvPr id="55" name="Object 38"/>
            <p:cNvGraphicFramePr>
              <a:graphicFrameLocks noChangeAspect="1"/>
            </p:cNvGraphicFramePr>
            <p:nvPr/>
          </p:nvGraphicFramePr>
          <p:xfrm>
            <a:off x="3291" y="2629"/>
            <a:ext cx="188" cy="201"/>
          </p:xfrm>
          <a:graphic>
            <a:graphicData uri="http://schemas.openxmlformats.org/presentationml/2006/ole">
              <mc:AlternateContent xmlns:mc="http://schemas.openxmlformats.org/markup-compatibility/2006">
                <mc:Choice xmlns:v="urn:schemas-microsoft-com:vml" Requires="v">
                  <p:oleObj spid="_x0000_s4402" name="Formel" r:id="rId19" imgW="126720" imgH="177480" progId="Equation.3">
                    <p:embed/>
                  </p:oleObj>
                </mc:Choice>
                <mc:Fallback>
                  <p:oleObj name="Formel" r:id="rId19" imgW="126720" imgH="177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91" y="2629"/>
                          <a:ext cx="188" cy="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Object 39"/>
            <p:cNvGraphicFramePr>
              <a:graphicFrameLocks noChangeAspect="1"/>
            </p:cNvGraphicFramePr>
            <p:nvPr/>
          </p:nvGraphicFramePr>
          <p:xfrm>
            <a:off x="3269" y="2001"/>
            <a:ext cx="244" cy="259"/>
          </p:xfrm>
          <a:graphic>
            <a:graphicData uri="http://schemas.openxmlformats.org/presentationml/2006/ole">
              <mc:AlternateContent xmlns:mc="http://schemas.openxmlformats.org/markup-compatibility/2006">
                <mc:Choice xmlns:v="urn:schemas-microsoft-com:vml" Requires="v">
                  <p:oleObj spid="_x0000_s4403" name="Formel" r:id="rId21" imgW="164880" imgH="228600" progId="Equation.3">
                    <p:embed/>
                  </p:oleObj>
                </mc:Choice>
                <mc:Fallback>
                  <p:oleObj name="Formel" r:id="rId21" imgW="16488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69" y="2001"/>
                          <a:ext cx="244"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40"/>
            <p:cNvGraphicFramePr>
              <a:graphicFrameLocks noChangeAspect="1"/>
            </p:cNvGraphicFramePr>
            <p:nvPr/>
          </p:nvGraphicFramePr>
          <p:xfrm>
            <a:off x="3256" y="2204"/>
            <a:ext cx="226" cy="259"/>
          </p:xfrm>
          <a:graphic>
            <a:graphicData uri="http://schemas.openxmlformats.org/presentationml/2006/ole">
              <mc:AlternateContent xmlns:mc="http://schemas.openxmlformats.org/markup-compatibility/2006">
                <mc:Choice xmlns:v="urn:schemas-microsoft-com:vml" Requires="v">
                  <p:oleObj spid="_x0000_s4404" name="Formel" r:id="rId23" imgW="152280" imgH="228600" progId="Equation.3">
                    <p:embed/>
                  </p:oleObj>
                </mc:Choice>
                <mc:Fallback>
                  <p:oleObj name="Formel" r:id="rId23" imgW="15228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56" y="2204"/>
                          <a:ext cx="226"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41"/>
            <p:cNvGraphicFramePr>
              <a:graphicFrameLocks noChangeAspect="1"/>
            </p:cNvGraphicFramePr>
            <p:nvPr/>
          </p:nvGraphicFramePr>
          <p:xfrm>
            <a:off x="3248" y="2414"/>
            <a:ext cx="281" cy="259"/>
          </p:xfrm>
          <a:graphic>
            <a:graphicData uri="http://schemas.openxmlformats.org/presentationml/2006/ole">
              <mc:AlternateContent xmlns:mc="http://schemas.openxmlformats.org/markup-compatibility/2006">
                <mc:Choice xmlns:v="urn:schemas-microsoft-com:vml" Requires="v">
                  <p:oleObj spid="_x0000_s4405" name="Formel" r:id="rId25" imgW="190440" imgH="228600" progId="Equation.3">
                    <p:embed/>
                  </p:oleObj>
                </mc:Choice>
                <mc:Fallback>
                  <p:oleObj name="Formel" r:id="rId25" imgW="19044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48" y="2414"/>
                          <a:ext cx="281"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16926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572000" y="914400"/>
            <a:ext cx="42672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Char char="•"/>
            </a:pPr>
            <a:endParaRPr lang="de-DE" altLang="de-DE" sz="1600">
              <a:cs typeface="Times New Roman" panose="02020603050405020304" pitchFamily="18" charset="0"/>
            </a:endParaRPr>
          </a:p>
        </p:txBody>
      </p:sp>
      <p:sp>
        <p:nvSpPr>
          <p:cNvPr id="3" name="Text Box 3"/>
          <p:cNvSpPr txBox="1">
            <a:spLocks noChangeArrowheads="1"/>
          </p:cNvSpPr>
          <p:nvPr/>
        </p:nvSpPr>
        <p:spPr bwMode="auto">
          <a:xfrm rot="10800000">
            <a:off x="212725" y="490538"/>
            <a:ext cx="611188"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de-DE" sz="2800" b="1">
                <a:solidFill>
                  <a:schemeClr val="bg1"/>
                </a:solidFill>
                <a:cs typeface="Times New Roman" panose="02020603050405020304" pitchFamily="18" charset="0"/>
              </a:rPr>
              <a:t>System und Daten</a:t>
            </a:r>
          </a:p>
        </p:txBody>
      </p:sp>
      <p:grpSp>
        <p:nvGrpSpPr>
          <p:cNvPr id="5" name="Group 3"/>
          <p:cNvGrpSpPr>
            <a:grpSpLocks noChangeAspect="1"/>
          </p:cNvGrpSpPr>
          <p:nvPr/>
        </p:nvGrpSpPr>
        <p:grpSpPr bwMode="auto">
          <a:xfrm>
            <a:off x="251520" y="2915312"/>
            <a:ext cx="6177801" cy="3826056"/>
            <a:chOff x="360" y="1575"/>
            <a:chExt cx="3457" cy="2141"/>
          </a:xfrm>
        </p:grpSpPr>
        <p:sp>
          <p:nvSpPr>
            <p:cNvPr id="6" name="AutoShape 2"/>
            <p:cNvSpPr>
              <a:spLocks noChangeAspect="1" noChangeArrowheads="1" noTextEdit="1"/>
            </p:cNvSpPr>
            <p:nvPr/>
          </p:nvSpPr>
          <p:spPr bwMode="auto">
            <a:xfrm>
              <a:off x="360" y="1575"/>
              <a:ext cx="3457" cy="2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7" name="Rectangle 4"/>
            <p:cNvSpPr>
              <a:spLocks noChangeArrowheads="1"/>
            </p:cNvSpPr>
            <p:nvPr/>
          </p:nvSpPr>
          <p:spPr bwMode="auto">
            <a:xfrm>
              <a:off x="3663" y="3580"/>
              <a:ext cx="6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100">
                  <a:solidFill>
                    <a:srgbClr val="000000"/>
                  </a:solidFill>
                  <a:latin typeface="Times New Roman" panose="02020603050405020304" pitchFamily="18" charset="0"/>
                </a:rPr>
                <a:t> </a:t>
              </a:r>
              <a:endParaRPr lang="de-DE" altLang="de-DE"/>
            </a:p>
          </p:txBody>
        </p:sp>
        <p:grpSp>
          <p:nvGrpSpPr>
            <p:cNvPr id="8" name="Group 333"/>
            <p:cNvGrpSpPr>
              <a:grpSpLocks/>
            </p:cNvGrpSpPr>
            <p:nvPr/>
          </p:nvGrpSpPr>
          <p:grpSpPr bwMode="auto">
            <a:xfrm>
              <a:off x="378" y="1639"/>
              <a:ext cx="3264" cy="2000"/>
              <a:chOff x="378" y="1639"/>
              <a:chExt cx="3264" cy="2000"/>
            </a:xfrm>
          </p:grpSpPr>
          <p:grpSp>
            <p:nvGrpSpPr>
              <p:cNvPr id="9" name="Group 205"/>
              <p:cNvGrpSpPr>
                <a:grpSpLocks/>
              </p:cNvGrpSpPr>
              <p:nvPr/>
            </p:nvGrpSpPr>
            <p:grpSpPr bwMode="auto">
              <a:xfrm>
                <a:off x="378" y="1639"/>
                <a:ext cx="3264" cy="2000"/>
                <a:chOff x="378" y="1639"/>
                <a:chExt cx="3264" cy="2000"/>
              </a:xfrm>
            </p:grpSpPr>
            <p:sp>
              <p:nvSpPr>
                <p:cNvPr id="137" name="Rectangle 5"/>
                <p:cNvSpPr>
                  <a:spLocks noChangeArrowheads="1"/>
                </p:cNvSpPr>
                <p:nvPr/>
              </p:nvSpPr>
              <p:spPr bwMode="auto">
                <a:xfrm>
                  <a:off x="378" y="1639"/>
                  <a:ext cx="3264" cy="16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38" name="Rectangle 6"/>
                <p:cNvSpPr>
                  <a:spLocks noChangeArrowheads="1"/>
                </p:cNvSpPr>
                <p:nvPr/>
              </p:nvSpPr>
              <p:spPr bwMode="auto">
                <a:xfrm>
                  <a:off x="378" y="1807"/>
                  <a:ext cx="3264" cy="1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39" name="Rectangle 7"/>
                <p:cNvSpPr>
                  <a:spLocks noChangeArrowheads="1"/>
                </p:cNvSpPr>
                <p:nvPr/>
              </p:nvSpPr>
              <p:spPr bwMode="auto">
                <a:xfrm>
                  <a:off x="378" y="1940"/>
                  <a:ext cx="3264" cy="93"/>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0" name="Rectangle 8"/>
                <p:cNvSpPr>
                  <a:spLocks noChangeArrowheads="1"/>
                </p:cNvSpPr>
                <p:nvPr/>
              </p:nvSpPr>
              <p:spPr bwMode="auto">
                <a:xfrm>
                  <a:off x="378" y="2033"/>
                  <a:ext cx="3264" cy="7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1" name="Rectangle 9"/>
                <p:cNvSpPr>
                  <a:spLocks noChangeArrowheads="1"/>
                </p:cNvSpPr>
                <p:nvPr/>
              </p:nvSpPr>
              <p:spPr bwMode="auto">
                <a:xfrm>
                  <a:off x="378" y="2112"/>
                  <a:ext cx="3264" cy="70"/>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2" name="Rectangle 10"/>
                <p:cNvSpPr>
                  <a:spLocks noChangeArrowheads="1"/>
                </p:cNvSpPr>
                <p:nvPr/>
              </p:nvSpPr>
              <p:spPr bwMode="auto">
                <a:xfrm>
                  <a:off x="378" y="2182"/>
                  <a:ext cx="3264" cy="62"/>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3" name="Rectangle 11"/>
                <p:cNvSpPr>
                  <a:spLocks noChangeArrowheads="1"/>
                </p:cNvSpPr>
                <p:nvPr/>
              </p:nvSpPr>
              <p:spPr bwMode="auto">
                <a:xfrm>
                  <a:off x="378" y="2244"/>
                  <a:ext cx="3264" cy="55"/>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4" name="Rectangle 12"/>
                <p:cNvSpPr>
                  <a:spLocks noChangeArrowheads="1"/>
                </p:cNvSpPr>
                <p:nvPr/>
              </p:nvSpPr>
              <p:spPr bwMode="auto">
                <a:xfrm>
                  <a:off x="378" y="2299"/>
                  <a:ext cx="3264" cy="55"/>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5" name="Rectangle 13"/>
                <p:cNvSpPr>
                  <a:spLocks noChangeArrowheads="1"/>
                </p:cNvSpPr>
                <p:nvPr/>
              </p:nvSpPr>
              <p:spPr bwMode="auto">
                <a:xfrm>
                  <a:off x="378" y="2354"/>
                  <a:ext cx="3264" cy="54"/>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6" name="Rectangle 14"/>
                <p:cNvSpPr>
                  <a:spLocks noChangeArrowheads="1"/>
                </p:cNvSpPr>
                <p:nvPr/>
              </p:nvSpPr>
              <p:spPr bwMode="auto">
                <a:xfrm>
                  <a:off x="378" y="2408"/>
                  <a:ext cx="3264" cy="4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7" name="Rectangle 15"/>
                <p:cNvSpPr>
                  <a:spLocks noChangeArrowheads="1"/>
                </p:cNvSpPr>
                <p:nvPr/>
              </p:nvSpPr>
              <p:spPr bwMode="auto">
                <a:xfrm>
                  <a:off x="378" y="2455"/>
                  <a:ext cx="3264" cy="4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8" name="Rectangle 16"/>
                <p:cNvSpPr>
                  <a:spLocks noChangeArrowheads="1"/>
                </p:cNvSpPr>
                <p:nvPr/>
              </p:nvSpPr>
              <p:spPr bwMode="auto">
                <a:xfrm>
                  <a:off x="378" y="2502"/>
                  <a:ext cx="3264" cy="47"/>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9" name="Rectangle 17"/>
                <p:cNvSpPr>
                  <a:spLocks noChangeArrowheads="1"/>
                </p:cNvSpPr>
                <p:nvPr/>
              </p:nvSpPr>
              <p:spPr bwMode="auto">
                <a:xfrm>
                  <a:off x="378" y="2549"/>
                  <a:ext cx="3264" cy="47"/>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0" name="Rectangle 18"/>
                <p:cNvSpPr>
                  <a:spLocks noChangeArrowheads="1"/>
                </p:cNvSpPr>
                <p:nvPr/>
              </p:nvSpPr>
              <p:spPr bwMode="auto">
                <a:xfrm>
                  <a:off x="378" y="2596"/>
                  <a:ext cx="3264" cy="4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1" name="Rectangle 19"/>
                <p:cNvSpPr>
                  <a:spLocks noChangeArrowheads="1"/>
                </p:cNvSpPr>
                <p:nvPr/>
              </p:nvSpPr>
              <p:spPr bwMode="auto">
                <a:xfrm>
                  <a:off x="378" y="2643"/>
                  <a:ext cx="3264" cy="46"/>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2" name="Rectangle 20"/>
                <p:cNvSpPr>
                  <a:spLocks noChangeArrowheads="1"/>
                </p:cNvSpPr>
                <p:nvPr/>
              </p:nvSpPr>
              <p:spPr bwMode="auto">
                <a:xfrm>
                  <a:off x="378" y="2689"/>
                  <a:ext cx="3264" cy="5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3" name="Rectangle 21"/>
                <p:cNvSpPr>
                  <a:spLocks noChangeArrowheads="1"/>
                </p:cNvSpPr>
                <p:nvPr/>
              </p:nvSpPr>
              <p:spPr bwMode="auto">
                <a:xfrm>
                  <a:off x="378" y="2744"/>
                  <a:ext cx="3264" cy="47"/>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4" name="Rectangle 22"/>
                <p:cNvSpPr>
                  <a:spLocks noChangeArrowheads="1"/>
                </p:cNvSpPr>
                <p:nvPr/>
              </p:nvSpPr>
              <p:spPr bwMode="auto">
                <a:xfrm>
                  <a:off x="378" y="2791"/>
                  <a:ext cx="3264" cy="55"/>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5" name="Rectangle 23"/>
                <p:cNvSpPr>
                  <a:spLocks noChangeArrowheads="1"/>
                </p:cNvSpPr>
                <p:nvPr/>
              </p:nvSpPr>
              <p:spPr bwMode="auto">
                <a:xfrm>
                  <a:off x="378" y="2846"/>
                  <a:ext cx="3264" cy="54"/>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6" name="Rectangle 24"/>
                <p:cNvSpPr>
                  <a:spLocks noChangeArrowheads="1"/>
                </p:cNvSpPr>
                <p:nvPr/>
              </p:nvSpPr>
              <p:spPr bwMode="auto">
                <a:xfrm>
                  <a:off x="378" y="2900"/>
                  <a:ext cx="3264" cy="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7" name="Rectangle 25"/>
                <p:cNvSpPr>
                  <a:spLocks noChangeArrowheads="1"/>
                </p:cNvSpPr>
                <p:nvPr/>
              </p:nvSpPr>
              <p:spPr bwMode="auto">
                <a:xfrm>
                  <a:off x="378" y="2963"/>
                  <a:ext cx="3264" cy="63"/>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8" name="Rectangle 26"/>
                <p:cNvSpPr>
                  <a:spLocks noChangeArrowheads="1"/>
                </p:cNvSpPr>
                <p:nvPr/>
              </p:nvSpPr>
              <p:spPr bwMode="auto">
                <a:xfrm>
                  <a:off x="378" y="3026"/>
                  <a:ext cx="3264" cy="70"/>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9" name="Rectangle 27"/>
                <p:cNvSpPr>
                  <a:spLocks noChangeArrowheads="1"/>
                </p:cNvSpPr>
                <p:nvPr/>
              </p:nvSpPr>
              <p:spPr bwMode="auto">
                <a:xfrm>
                  <a:off x="378" y="3096"/>
                  <a:ext cx="3264" cy="94"/>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0" name="Rectangle 28"/>
                <p:cNvSpPr>
                  <a:spLocks noChangeArrowheads="1"/>
                </p:cNvSpPr>
                <p:nvPr/>
              </p:nvSpPr>
              <p:spPr bwMode="auto">
                <a:xfrm>
                  <a:off x="378" y="3190"/>
                  <a:ext cx="3264" cy="101"/>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1" name="Rectangle 29"/>
                <p:cNvSpPr>
                  <a:spLocks noChangeArrowheads="1"/>
                </p:cNvSpPr>
                <p:nvPr/>
              </p:nvSpPr>
              <p:spPr bwMode="auto">
                <a:xfrm>
                  <a:off x="378" y="3291"/>
                  <a:ext cx="3264" cy="14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2" name="Rectangle 30"/>
                <p:cNvSpPr>
                  <a:spLocks noChangeArrowheads="1"/>
                </p:cNvSpPr>
                <p:nvPr/>
              </p:nvSpPr>
              <p:spPr bwMode="auto">
                <a:xfrm>
                  <a:off x="378" y="3439"/>
                  <a:ext cx="3264" cy="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3" name="Rectangle 31"/>
                <p:cNvSpPr>
                  <a:spLocks noChangeArrowheads="1"/>
                </p:cNvSpPr>
                <p:nvPr/>
              </p:nvSpPr>
              <p:spPr bwMode="auto">
                <a:xfrm>
                  <a:off x="378" y="1639"/>
                  <a:ext cx="3264" cy="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4" name="Rectangle 32"/>
                <p:cNvSpPr>
                  <a:spLocks noChangeArrowheads="1"/>
                </p:cNvSpPr>
                <p:nvPr/>
              </p:nvSpPr>
              <p:spPr bwMode="auto">
                <a:xfrm>
                  <a:off x="841" y="1741"/>
                  <a:ext cx="2765" cy="1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5" name="Rectangle 33"/>
                <p:cNvSpPr>
                  <a:spLocks noChangeArrowheads="1"/>
                </p:cNvSpPr>
                <p:nvPr/>
              </p:nvSpPr>
              <p:spPr bwMode="auto">
                <a:xfrm>
                  <a:off x="841" y="1908"/>
                  <a:ext cx="2765" cy="125"/>
                </a:xfrm>
                <a:prstGeom prst="rect">
                  <a:avLst/>
                </a:prstGeom>
                <a:solidFill>
                  <a:srgbClr val="FD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6" name="Rectangle 34"/>
                <p:cNvSpPr>
                  <a:spLocks noChangeArrowheads="1"/>
                </p:cNvSpPr>
                <p:nvPr/>
              </p:nvSpPr>
              <p:spPr bwMode="auto">
                <a:xfrm>
                  <a:off x="841" y="2033"/>
                  <a:ext cx="2765" cy="85"/>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7" name="Rectangle 35"/>
                <p:cNvSpPr>
                  <a:spLocks noChangeArrowheads="1"/>
                </p:cNvSpPr>
                <p:nvPr/>
              </p:nvSpPr>
              <p:spPr bwMode="auto">
                <a:xfrm>
                  <a:off x="841" y="2118"/>
                  <a:ext cx="2765" cy="7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8" name="Rectangle 36"/>
                <p:cNvSpPr>
                  <a:spLocks noChangeArrowheads="1"/>
                </p:cNvSpPr>
                <p:nvPr/>
              </p:nvSpPr>
              <p:spPr bwMode="auto">
                <a:xfrm>
                  <a:off x="841" y="2197"/>
                  <a:ext cx="2765" cy="5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9" name="Rectangle 37"/>
                <p:cNvSpPr>
                  <a:spLocks noChangeArrowheads="1"/>
                </p:cNvSpPr>
                <p:nvPr/>
              </p:nvSpPr>
              <p:spPr bwMode="auto">
                <a:xfrm>
                  <a:off x="841" y="2256"/>
                  <a:ext cx="2765" cy="5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0" name="Rectangle 38"/>
                <p:cNvSpPr>
                  <a:spLocks noChangeArrowheads="1"/>
                </p:cNvSpPr>
                <p:nvPr/>
              </p:nvSpPr>
              <p:spPr bwMode="auto">
                <a:xfrm>
                  <a:off x="841" y="2309"/>
                  <a:ext cx="2765" cy="52"/>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1" name="Rectangle 39"/>
                <p:cNvSpPr>
                  <a:spLocks noChangeArrowheads="1"/>
                </p:cNvSpPr>
                <p:nvPr/>
              </p:nvSpPr>
              <p:spPr bwMode="auto">
                <a:xfrm>
                  <a:off x="841" y="2361"/>
                  <a:ext cx="2765" cy="46"/>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2" name="Rectangle 40"/>
                <p:cNvSpPr>
                  <a:spLocks noChangeArrowheads="1"/>
                </p:cNvSpPr>
                <p:nvPr/>
              </p:nvSpPr>
              <p:spPr bwMode="auto">
                <a:xfrm>
                  <a:off x="841" y="2407"/>
                  <a:ext cx="2765" cy="46"/>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3" name="Rectangle 41"/>
                <p:cNvSpPr>
                  <a:spLocks noChangeArrowheads="1"/>
                </p:cNvSpPr>
                <p:nvPr/>
              </p:nvSpPr>
              <p:spPr bwMode="auto">
                <a:xfrm>
                  <a:off x="841" y="2453"/>
                  <a:ext cx="2765" cy="3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4" name="Rectangle 42"/>
                <p:cNvSpPr>
                  <a:spLocks noChangeArrowheads="1"/>
                </p:cNvSpPr>
                <p:nvPr/>
              </p:nvSpPr>
              <p:spPr bwMode="auto">
                <a:xfrm>
                  <a:off x="841" y="2492"/>
                  <a:ext cx="2765" cy="46"/>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5" name="Rectangle 43"/>
                <p:cNvSpPr>
                  <a:spLocks noChangeArrowheads="1"/>
                </p:cNvSpPr>
                <p:nvPr/>
              </p:nvSpPr>
              <p:spPr bwMode="auto">
                <a:xfrm>
                  <a:off x="841" y="2538"/>
                  <a:ext cx="2765" cy="39"/>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6" name="Rectangle 44"/>
                <p:cNvSpPr>
                  <a:spLocks noChangeArrowheads="1"/>
                </p:cNvSpPr>
                <p:nvPr/>
              </p:nvSpPr>
              <p:spPr bwMode="auto">
                <a:xfrm>
                  <a:off x="841" y="2577"/>
                  <a:ext cx="2765" cy="4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7" name="Rectangle 45"/>
                <p:cNvSpPr>
                  <a:spLocks noChangeArrowheads="1"/>
                </p:cNvSpPr>
                <p:nvPr/>
              </p:nvSpPr>
              <p:spPr bwMode="auto">
                <a:xfrm>
                  <a:off x="841" y="2617"/>
                  <a:ext cx="2765" cy="3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8" name="Rectangle 46"/>
                <p:cNvSpPr>
                  <a:spLocks noChangeArrowheads="1"/>
                </p:cNvSpPr>
                <p:nvPr/>
              </p:nvSpPr>
              <p:spPr bwMode="auto">
                <a:xfrm>
                  <a:off x="841" y="2656"/>
                  <a:ext cx="2765" cy="3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9" name="Rectangle 47"/>
                <p:cNvSpPr>
                  <a:spLocks noChangeArrowheads="1"/>
                </p:cNvSpPr>
                <p:nvPr/>
              </p:nvSpPr>
              <p:spPr bwMode="auto">
                <a:xfrm>
                  <a:off x="841" y="2695"/>
                  <a:ext cx="2765" cy="40"/>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0" name="Rectangle 48"/>
                <p:cNvSpPr>
                  <a:spLocks noChangeArrowheads="1"/>
                </p:cNvSpPr>
                <p:nvPr/>
              </p:nvSpPr>
              <p:spPr bwMode="auto">
                <a:xfrm>
                  <a:off x="841" y="2735"/>
                  <a:ext cx="2765" cy="39"/>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1" name="Rectangle 49"/>
                <p:cNvSpPr>
                  <a:spLocks noChangeArrowheads="1"/>
                </p:cNvSpPr>
                <p:nvPr/>
              </p:nvSpPr>
              <p:spPr bwMode="auto">
                <a:xfrm>
                  <a:off x="841" y="2774"/>
                  <a:ext cx="2765" cy="4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2" name="Rectangle 50"/>
                <p:cNvSpPr>
                  <a:spLocks noChangeArrowheads="1"/>
                </p:cNvSpPr>
                <p:nvPr/>
              </p:nvSpPr>
              <p:spPr bwMode="auto">
                <a:xfrm>
                  <a:off x="841" y="2820"/>
                  <a:ext cx="2765" cy="46"/>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3" name="Rectangle 51"/>
                <p:cNvSpPr>
                  <a:spLocks noChangeArrowheads="1"/>
                </p:cNvSpPr>
                <p:nvPr/>
              </p:nvSpPr>
              <p:spPr bwMode="auto">
                <a:xfrm>
                  <a:off x="841" y="2866"/>
                  <a:ext cx="2765" cy="46"/>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4" name="Rectangle 52"/>
                <p:cNvSpPr>
                  <a:spLocks noChangeArrowheads="1"/>
                </p:cNvSpPr>
                <p:nvPr/>
              </p:nvSpPr>
              <p:spPr bwMode="auto">
                <a:xfrm>
                  <a:off x="841" y="2912"/>
                  <a:ext cx="2765" cy="52"/>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5" name="Rectangle 53"/>
                <p:cNvSpPr>
                  <a:spLocks noChangeArrowheads="1"/>
                </p:cNvSpPr>
                <p:nvPr/>
              </p:nvSpPr>
              <p:spPr bwMode="auto">
                <a:xfrm>
                  <a:off x="841" y="2964"/>
                  <a:ext cx="2765" cy="59"/>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6" name="Rectangle 54"/>
                <p:cNvSpPr>
                  <a:spLocks noChangeArrowheads="1"/>
                </p:cNvSpPr>
                <p:nvPr/>
              </p:nvSpPr>
              <p:spPr bwMode="auto">
                <a:xfrm>
                  <a:off x="841" y="3023"/>
                  <a:ext cx="2765" cy="66"/>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7" name="Rectangle 55"/>
                <p:cNvSpPr>
                  <a:spLocks noChangeArrowheads="1"/>
                </p:cNvSpPr>
                <p:nvPr/>
              </p:nvSpPr>
              <p:spPr bwMode="auto">
                <a:xfrm>
                  <a:off x="841" y="3089"/>
                  <a:ext cx="2765" cy="7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8" name="Rectangle 56"/>
                <p:cNvSpPr>
                  <a:spLocks noChangeArrowheads="1"/>
                </p:cNvSpPr>
                <p:nvPr/>
              </p:nvSpPr>
              <p:spPr bwMode="auto">
                <a:xfrm>
                  <a:off x="841" y="3167"/>
                  <a:ext cx="2765" cy="112"/>
                </a:xfrm>
                <a:prstGeom prst="rect">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9" name="Rectangle 57"/>
                <p:cNvSpPr>
                  <a:spLocks noChangeArrowheads="1"/>
                </p:cNvSpPr>
                <p:nvPr/>
              </p:nvSpPr>
              <p:spPr bwMode="auto">
                <a:xfrm>
                  <a:off x="841" y="3279"/>
                  <a:ext cx="2765" cy="14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0" name="Rectangle 58"/>
                <p:cNvSpPr>
                  <a:spLocks noChangeArrowheads="1"/>
                </p:cNvSpPr>
                <p:nvPr/>
              </p:nvSpPr>
              <p:spPr bwMode="auto">
                <a:xfrm>
                  <a:off x="841" y="1741"/>
                  <a:ext cx="2765" cy="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1" name="Line 59"/>
                <p:cNvSpPr>
                  <a:spLocks noChangeShapeType="1"/>
                </p:cNvSpPr>
                <p:nvPr/>
              </p:nvSpPr>
              <p:spPr bwMode="auto">
                <a:xfrm>
                  <a:off x="841" y="3084"/>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92" name="Line 60"/>
                <p:cNvSpPr>
                  <a:spLocks noChangeShapeType="1"/>
                </p:cNvSpPr>
                <p:nvPr/>
              </p:nvSpPr>
              <p:spPr bwMode="auto">
                <a:xfrm>
                  <a:off x="841" y="2748"/>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93" name="Line 61"/>
                <p:cNvSpPr>
                  <a:spLocks noChangeShapeType="1"/>
                </p:cNvSpPr>
                <p:nvPr/>
              </p:nvSpPr>
              <p:spPr bwMode="auto">
                <a:xfrm>
                  <a:off x="841" y="2413"/>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94" name="Line 62"/>
                <p:cNvSpPr>
                  <a:spLocks noChangeShapeType="1"/>
                </p:cNvSpPr>
                <p:nvPr/>
              </p:nvSpPr>
              <p:spPr bwMode="auto">
                <a:xfrm>
                  <a:off x="841" y="2077"/>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95" name="Line 63"/>
                <p:cNvSpPr>
                  <a:spLocks noChangeShapeType="1"/>
                </p:cNvSpPr>
                <p:nvPr/>
              </p:nvSpPr>
              <p:spPr bwMode="auto">
                <a:xfrm>
                  <a:off x="841" y="1741"/>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96" name="Rectangle 64"/>
                <p:cNvSpPr>
                  <a:spLocks noChangeArrowheads="1"/>
                </p:cNvSpPr>
                <p:nvPr/>
              </p:nvSpPr>
              <p:spPr bwMode="auto">
                <a:xfrm>
                  <a:off x="841" y="1741"/>
                  <a:ext cx="2765" cy="167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7" name="Rectangle 65"/>
                <p:cNvSpPr>
                  <a:spLocks noChangeArrowheads="1"/>
                </p:cNvSpPr>
                <p:nvPr/>
              </p:nvSpPr>
              <p:spPr bwMode="auto">
                <a:xfrm>
                  <a:off x="850"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8" name="Rectangle 66"/>
                <p:cNvSpPr>
                  <a:spLocks noChangeArrowheads="1"/>
                </p:cNvSpPr>
                <p:nvPr/>
              </p:nvSpPr>
              <p:spPr bwMode="auto">
                <a:xfrm>
                  <a:off x="930" y="2129"/>
                  <a:ext cx="3" cy="1291"/>
                </a:xfrm>
                <a:prstGeom prst="rect">
                  <a:avLst/>
                </a:prstGeom>
                <a:solidFill>
                  <a:srgbClr val="FF6600"/>
                </a:solidFill>
                <a:ln w="4">
                  <a:solidFill>
                    <a:srgbClr val="FF66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9" name="Rectangle 67"/>
                <p:cNvSpPr>
                  <a:spLocks noChangeArrowheads="1"/>
                </p:cNvSpPr>
                <p:nvPr/>
              </p:nvSpPr>
              <p:spPr bwMode="auto">
                <a:xfrm>
                  <a:off x="1032"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0" name="Rectangle 68"/>
                <p:cNvSpPr>
                  <a:spLocks noChangeArrowheads="1"/>
                </p:cNvSpPr>
                <p:nvPr/>
              </p:nvSpPr>
              <p:spPr bwMode="auto">
                <a:xfrm>
                  <a:off x="1060" y="1931"/>
                  <a:ext cx="2" cy="1489"/>
                </a:xfrm>
                <a:prstGeom prst="rect">
                  <a:avLst/>
                </a:prstGeom>
                <a:solidFill>
                  <a:srgbClr val="FF6600"/>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1" name="Rectangle 69"/>
                <p:cNvSpPr>
                  <a:spLocks noChangeArrowheads="1"/>
                </p:cNvSpPr>
                <p:nvPr/>
              </p:nvSpPr>
              <p:spPr bwMode="auto">
                <a:xfrm>
                  <a:off x="1202"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2" name="Rectangle 70"/>
                <p:cNvSpPr>
                  <a:spLocks noChangeArrowheads="1"/>
                </p:cNvSpPr>
                <p:nvPr/>
              </p:nvSpPr>
              <p:spPr bwMode="auto">
                <a:xfrm>
                  <a:off x="1258"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3" name="Rectangle 71"/>
                <p:cNvSpPr>
                  <a:spLocks noChangeArrowheads="1"/>
                </p:cNvSpPr>
                <p:nvPr/>
              </p:nvSpPr>
              <p:spPr bwMode="auto">
                <a:xfrm>
                  <a:off x="1489"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4" name="Rectangle 72"/>
                <p:cNvSpPr>
                  <a:spLocks noChangeArrowheads="1"/>
                </p:cNvSpPr>
                <p:nvPr/>
              </p:nvSpPr>
              <p:spPr bwMode="auto">
                <a:xfrm>
                  <a:off x="1553" y="2245"/>
                  <a:ext cx="2" cy="11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5" name="Rectangle 73"/>
                <p:cNvSpPr>
                  <a:spLocks noChangeArrowheads="1"/>
                </p:cNvSpPr>
                <p:nvPr/>
              </p:nvSpPr>
              <p:spPr bwMode="auto">
                <a:xfrm>
                  <a:off x="1558" y="2133"/>
                  <a:ext cx="1" cy="1287"/>
                </a:xfrm>
                <a:prstGeom prst="rect">
                  <a:avLst/>
                </a:prstGeom>
                <a:solidFill>
                  <a:srgbClr val="FF6600"/>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6" name="Rectangle 74"/>
                <p:cNvSpPr>
                  <a:spLocks noChangeArrowheads="1"/>
                </p:cNvSpPr>
                <p:nvPr/>
              </p:nvSpPr>
              <p:spPr bwMode="auto">
                <a:xfrm>
                  <a:off x="1666" y="2311"/>
                  <a:ext cx="3" cy="110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7" name="Rectangle 75"/>
                <p:cNvSpPr>
                  <a:spLocks noChangeArrowheads="1"/>
                </p:cNvSpPr>
                <p:nvPr/>
              </p:nvSpPr>
              <p:spPr bwMode="auto">
                <a:xfrm>
                  <a:off x="1756" y="2355"/>
                  <a:ext cx="1"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8" name="Rectangle 76"/>
                <p:cNvSpPr>
                  <a:spLocks noChangeArrowheads="1"/>
                </p:cNvSpPr>
                <p:nvPr/>
              </p:nvSpPr>
              <p:spPr bwMode="auto">
                <a:xfrm>
                  <a:off x="1780" y="2245"/>
                  <a:ext cx="2" cy="11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9" name="Rectangle 77"/>
                <p:cNvSpPr>
                  <a:spLocks noChangeArrowheads="1"/>
                </p:cNvSpPr>
                <p:nvPr/>
              </p:nvSpPr>
              <p:spPr bwMode="auto">
                <a:xfrm>
                  <a:off x="1937" y="2355"/>
                  <a:ext cx="3"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0" name="Rectangle 78"/>
                <p:cNvSpPr>
                  <a:spLocks noChangeArrowheads="1"/>
                </p:cNvSpPr>
                <p:nvPr/>
              </p:nvSpPr>
              <p:spPr bwMode="auto">
                <a:xfrm>
                  <a:off x="2107"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1" name="Rectangle 79"/>
                <p:cNvSpPr>
                  <a:spLocks noChangeArrowheads="1"/>
                </p:cNvSpPr>
                <p:nvPr/>
              </p:nvSpPr>
              <p:spPr bwMode="auto">
                <a:xfrm>
                  <a:off x="2148"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2" name="Rectangle 80"/>
                <p:cNvSpPr>
                  <a:spLocks noChangeArrowheads="1"/>
                </p:cNvSpPr>
                <p:nvPr/>
              </p:nvSpPr>
              <p:spPr bwMode="auto">
                <a:xfrm>
                  <a:off x="2180" y="2271"/>
                  <a:ext cx="2" cy="114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3" name="Rectangle 81"/>
                <p:cNvSpPr>
                  <a:spLocks noChangeArrowheads="1"/>
                </p:cNvSpPr>
                <p:nvPr/>
              </p:nvSpPr>
              <p:spPr bwMode="auto">
                <a:xfrm>
                  <a:off x="2305" y="2256"/>
                  <a:ext cx="2" cy="116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4" name="Rectangle 82"/>
                <p:cNvSpPr>
                  <a:spLocks noChangeArrowheads="1"/>
                </p:cNvSpPr>
                <p:nvPr/>
              </p:nvSpPr>
              <p:spPr bwMode="auto">
                <a:xfrm>
                  <a:off x="2370"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5" name="Rectangle 83"/>
                <p:cNvSpPr>
                  <a:spLocks noChangeArrowheads="1"/>
                </p:cNvSpPr>
                <p:nvPr/>
              </p:nvSpPr>
              <p:spPr bwMode="auto">
                <a:xfrm>
                  <a:off x="2536"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6" name="Rectangle 84"/>
                <p:cNvSpPr>
                  <a:spLocks noChangeArrowheads="1"/>
                </p:cNvSpPr>
                <p:nvPr/>
              </p:nvSpPr>
              <p:spPr bwMode="auto">
                <a:xfrm>
                  <a:off x="2540" y="2264"/>
                  <a:ext cx="2" cy="115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7" name="Rectangle 85"/>
                <p:cNvSpPr>
                  <a:spLocks noChangeArrowheads="1"/>
                </p:cNvSpPr>
                <p:nvPr/>
              </p:nvSpPr>
              <p:spPr bwMode="auto">
                <a:xfrm>
                  <a:off x="2585" y="2331"/>
                  <a:ext cx="1" cy="108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8" name="Rectangle 86"/>
                <p:cNvSpPr>
                  <a:spLocks noChangeArrowheads="1"/>
                </p:cNvSpPr>
                <p:nvPr/>
              </p:nvSpPr>
              <p:spPr bwMode="auto">
                <a:xfrm>
                  <a:off x="2851" y="2502"/>
                  <a:ext cx="2" cy="91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9" name="Rectangle 87"/>
                <p:cNvSpPr>
                  <a:spLocks noChangeArrowheads="1"/>
                </p:cNvSpPr>
                <p:nvPr/>
              </p:nvSpPr>
              <p:spPr bwMode="auto">
                <a:xfrm>
                  <a:off x="2855" y="2651"/>
                  <a:ext cx="2" cy="76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0" name="Rectangle 88"/>
                <p:cNvSpPr>
                  <a:spLocks noChangeArrowheads="1"/>
                </p:cNvSpPr>
                <p:nvPr/>
              </p:nvSpPr>
              <p:spPr bwMode="auto">
                <a:xfrm>
                  <a:off x="2860" y="2919"/>
                  <a:ext cx="1" cy="50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1" name="Rectangle 89"/>
                <p:cNvSpPr>
                  <a:spLocks noChangeArrowheads="1"/>
                </p:cNvSpPr>
                <p:nvPr/>
              </p:nvSpPr>
              <p:spPr bwMode="auto">
                <a:xfrm>
                  <a:off x="2863" y="2378"/>
                  <a:ext cx="3" cy="104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2" name="Rectangle 90"/>
                <p:cNvSpPr>
                  <a:spLocks noChangeArrowheads="1"/>
                </p:cNvSpPr>
                <p:nvPr/>
              </p:nvSpPr>
              <p:spPr bwMode="auto">
                <a:xfrm>
                  <a:off x="2868" y="2669"/>
                  <a:ext cx="1" cy="75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3" name="Rectangle 91"/>
                <p:cNvSpPr>
                  <a:spLocks noChangeArrowheads="1"/>
                </p:cNvSpPr>
                <p:nvPr/>
              </p:nvSpPr>
              <p:spPr bwMode="auto">
                <a:xfrm>
                  <a:off x="2872" y="2766"/>
                  <a:ext cx="1" cy="65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4" name="Rectangle 92"/>
                <p:cNvSpPr>
                  <a:spLocks noChangeArrowheads="1"/>
                </p:cNvSpPr>
                <p:nvPr/>
              </p:nvSpPr>
              <p:spPr bwMode="auto">
                <a:xfrm>
                  <a:off x="2875" y="2700"/>
                  <a:ext cx="3" cy="72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5" name="Rectangle 93"/>
                <p:cNvSpPr>
                  <a:spLocks noChangeArrowheads="1"/>
                </p:cNvSpPr>
                <p:nvPr/>
              </p:nvSpPr>
              <p:spPr bwMode="auto">
                <a:xfrm>
                  <a:off x="2880" y="2734"/>
                  <a:ext cx="1" cy="68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6" name="Rectangle 94"/>
                <p:cNvSpPr>
                  <a:spLocks noChangeArrowheads="1"/>
                </p:cNvSpPr>
                <p:nvPr/>
              </p:nvSpPr>
              <p:spPr bwMode="auto">
                <a:xfrm>
                  <a:off x="2884" y="2392"/>
                  <a:ext cx="2" cy="102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7" name="Rectangle 95"/>
                <p:cNvSpPr>
                  <a:spLocks noChangeArrowheads="1"/>
                </p:cNvSpPr>
                <p:nvPr/>
              </p:nvSpPr>
              <p:spPr bwMode="auto">
                <a:xfrm>
                  <a:off x="2888" y="2578"/>
                  <a:ext cx="2" cy="84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8" name="Rectangle 96"/>
                <p:cNvSpPr>
                  <a:spLocks noChangeArrowheads="1"/>
                </p:cNvSpPr>
                <p:nvPr/>
              </p:nvSpPr>
              <p:spPr bwMode="auto">
                <a:xfrm>
                  <a:off x="2892" y="2476"/>
                  <a:ext cx="2" cy="94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9" name="Rectangle 97"/>
                <p:cNvSpPr>
                  <a:spLocks noChangeArrowheads="1"/>
                </p:cNvSpPr>
                <p:nvPr/>
              </p:nvSpPr>
              <p:spPr bwMode="auto">
                <a:xfrm>
                  <a:off x="2896" y="2651"/>
                  <a:ext cx="2" cy="76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0" name="Rectangle 98"/>
                <p:cNvSpPr>
                  <a:spLocks noChangeArrowheads="1"/>
                </p:cNvSpPr>
                <p:nvPr/>
              </p:nvSpPr>
              <p:spPr bwMode="auto">
                <a:xfrm>
                  <a:off x="2900" y="2758"/>
                  <a:ext cx="2" cy="66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1" name="Rectangle 99"/>
                <p:cNvSpPr>
                  <a:spLocks noChangeArrowheads="1"/>
                </p:cNvSpPr>
                <p:nvPr/>
              </p:nvSpPr>
              <p:spPr bwMode="auto">
                <a:xfrm>
                  <a:off x="2904" y="2559"/>
                  <a:ext cx="2" cy="86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2" name="Rectangle 100"/>
                <p:cNvSpPr>
                  <a:spLocks noChangeArrowheads="1"/>
                </p:cNvSpPr>
                <p:nvPr/>
              </p:nvSpPr>
              <p:spPr bwMode="auto">
                <a:xfrm>
                  <a:off x="2908" y="2467"/>
                  <a:ext cx="2" cy="95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3" name="Rectangle 101"/>
                <p:cNvSpPr>
                  <a:spLocks noChangeArrowheads="1"/>
                </p:cNvSpPr>
                <p:nvPr/>
              </p:nvSpPr>
              <p:spPr bwMode="auto">
                <a:xfrm>
                  <a:off x="2912" y="2625"/>
                  <a:ext cx="2" cy="79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4" name="Rectangle 102"/>
                <p:cNvSpPr>
                  <a:spLocks noChangeArrowheads="1"/>
                </p:cNvSpPr>
                <p:nvPr/>
              </p:nvSpPr>
              <p:spPr bwMode="auto">
                <a:xfrm>
                  <a:off x="2916" y="2761"/>
                  <a:ext cx="2" cy="6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5" name="Rectangle 103"/>
                <p:cNvSpPr>
                  <a:spLocks noChangeArrowheads="1"/>
                </p:cNvSpPr>
                <p:nvPr/>
              </p:nvSpPr>
              <p:spPr bwMode="auto">
                <a:xfrm>
                  <a:off x="2920" y="2430"/>
                  <a:ext cx="2" cy="99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6" name="Rectangle 104"/>
                <p:cNvSpPr>
                  <a:spLocks noChangeArrowheads="1"/>
                </p:cNvSpPr>
                <p:nvPr/>
              </p:nvSpPr>
              <p:spPr bwMode="auto">
                <a:xfrm>
                  <a:off x="2924" y="2866"/>
                  <a:ext cx="2" cy="55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7" name="Rectangle 105"/>
                <p:cNvSpPr>
                  <a:spLocks noChangeArrowheads="1"/>
                </p:cNvSpPr>
                <p:nvPr/>
              </p:nvSpPr>
              <p:spPr bwMode="auto">
                <a:xfrm>
                  <a:off x="2928" y="2730"/>
                  <a:ext cx="2" cy="69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8" name="Rectangle 106"/>
                <p:cNvSpPr>
                  <a:spLocks noChangeArrowheads="1"/>
                </p:cNvSpPr>
                <p:nvPr/>
              </p:nvSpPr>
              <p:spPr bwMode="auto">
                <a:xfrm>
                  <a:off x="2932" y="2480"/>
                  <a:ext cx="2" cy="94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9" name="Rectangle 107"/>
                <p:cNvSpPr>
                  <a:spLocks noChangeArrowheads="1"/>
                </p:cNvSpPr>
                <p:nvPr/>
              </p:nvSpPr>
              <p:spPr bwMode="auto">
                <a:xfrm>
                  <a:off x="2936" y="2624"/>
                  <a:ext cx="2" cy="79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0" name="Rectangle 108"/>
                <p:cNvSpPr>
                  <a:spLocks noChangeArrowheads="1"/>
                </p:cNvSpPr>
                <p:nvPr/>
              </p:nvSpPr>
              <p:spPr bwMode="auto">
                <a:xfrm>
                  <a:off x="2940" y="2609"/>
                  <a:ext cx="2" cy="81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1" name="Rectangle 109"/>
                <p:cNvSpPr>
                  <a:spLocks noChangeArrowheads="1"/>
                </p:cNvSpPr>
                <p:nvPr/>
              </p:nvSpPr>
              <p:spPr bwMode="auto">
                <a:xfrm>
                  <a:off x="2945" y="2645"/>
                  <a:ext cx="1" cy="7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2" name="Rectangle 110"/>
                <p:cNvSpPr>
                  <a:spLocks noChangeArrowheads="1"/>
                </p:cNvSpPr>
                <p:nvPr/>
              </p:nvSpPr>
              <p:spPr bwMode="auto">
                <a:xfrm>
                  <a:off x="2948" y="2476"/>
                  <a:ext cx="2" cy="94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3" name="Rectangle 111"/>
                <p:cNvSpPr>
                  <a:spLocks noChangeArrowheads="1"/>
                </p:cNvSpPr>
                <p:nvPr/>
              </p:nvSpPr>
              <p:spPr bwMode="auto">
                <a:xfrm>
                  <a:off x="2953" y="2609"/>
                  <a:ext cx="1" cy="81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4" name="Rectangle 112"/>
                <p:cNvSpPr>
                  <a:spLocks noChangeArrowheads="1"/>
                </p:cNvSpPr>
                <p:nvPr/>
              </p:nvSpPr>
              <p:spPr bwMode="auto">
                <a:xfrm>
                  <a:off x="2956" y="2666"/>
                  <a:ext cx="2" cy="75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5" name="Rectangle 113"/>
                <p:cNvSpPr>
                  <a:spLocks noChangeArrowheads="1"/>
                </p:cNvSpPr>
                <p:nvPr/>
              </p:nvSpPr>
              <p:spPr bwMode="auto">
                <a:xfrm>
                  <a:off x="2960" y="2387"/>
                  <a:ext cx="2" cy="103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6" name="Rectangle 114"/>
                <p:cNvSpPr>
                  <a:spLocks noChangeArrowheads="1"/>
                </p:cNvSpPr>
                <p:nvPr/>
              </p:nvSpPr>
              <p:spPr bwMode="auto">
                <a:xfrm>
                  <a:off x="2965" y="2300"/>
                  <a:ext cx="1" cy="112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7" name="Rectangle 115"/>
                <p:cNvSpPr>
                  <a:spLocks noChangeArrowheads="1"/>
                </p:cNvSpPr>
                <p:nvPr/>
              </p:nvSpPr>
              <p:spPr bwMode="auto">
                <a:xfrm>
                  <a:off x="2968" y="2419"/>
                  <a:ext cx="3" cy="100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8" name="Rectangle 116"/>
                <p:cNvSpPr>
                  <a:spLocks noChangeArrowheads="1"/>
                </p:cNvSpPr>
                <p:nvPr/>
              </p:nvSpPr>
              <p:spPr bwMode="auto">
                <a:xfrm>
                  <a:off x="2973" y="2496"/>
                  <a:ext cx="1" cy="92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9" name="Rectangle 117"/>
                <p:cNvSpPr>
                  <a:spLocks noChangeArrowheads="1"/>
                </p:cNvSpPr>
                <p:nvPr/>
              </p:nvSpPr>
              <p:spPr bwMode="auto">
                <a:xfrm>
                  <a:off x="2977" y="2577"/>
                  <a:ext cx="2" cy="84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0" name="Rectangle 118"/>
                <p:cNvSpPr>
                  <a:spLocks noChangeArrowheads="1"/>
                </p:cNvSpPr>
                <p:nvPr/>
              </p:nvSpPr>
              <p:spPr bwMode="auto">
                <a:xfrm>
                  <a:off x="2981" y="2577"/>
                  <a:ext cx="2" cy="84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1" name="Rectangle 119"/>
                <p:cNvSpPr>
                  <a:spLocks noChangeArrowheads="1"/>
                </p:cNvSpPr>
                <p:nvPr/>
              </p:nvSpPr>
              <p:spPr bwMode="auto">
                <a:xfrm>
                  <a:off x="2985" y="2306"/>
                  <a:ext cx="1" cy="111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2" name="Rectangle 120"/>
                <p:cNvSpPr>
                  <a:spLocks noChangeArrowheads="1"/>
                </p:cNvSpPr>
                <p:nvPr/>
              </p:nvSpPr>
              <p:spPr bwMode="auto">
                <a:xfrm>
                  <a:off x="2989" y="2522"/>
                  <a:ext cx="2" cy="89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3" name="Rectangle 121"/>
                <p:cNvSpPr>
                  <a:spLocks noChangeArrowheads="1"/>
                </p:cNvSpPr>
                <p:nvPr/>
              </p:nvSpPr>
              <p:spPr bwMode="auto">
                <a:xfrm>
                  <a:off x="2993" y="2522"/>
                  <a:ext cx="2" cy="89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4" name="Rectangle 122"/>
                <p:cNvSpPr>
                  <a:spLocks noChangeArrowheads="1"/>
                </p:cNvSpPr>
                <p:nvPr/>
              </p:nvSpPr>
              <p:spPr bwMode="auto">
                <a:xfrm>
                  <a:off x="2997" y="2678"/>
                  <a:ext cx="2" cy="74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5" name="Rectangle 123"/>
                <p:cNvSpPr>
                  <a:spLocks noChangeArrowheads="1"/>
                </p:cNvSpPr>
                <p:nvPr/>
              </p:nvSpPr>
              <p:spPr bwMode="auto">
                <a:xfrm>
                  <a:off x="3001" y="2801"/>
                  <a:ext cx="2" cy="6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6" name="Rectangle 124"/>
                <p:cNvSpPr>
                  <a:spLocks noChangeArrowheads="1"/>
                </p:cNvSpPr>
                <p:nvPr/>
              </p:nvSpPr>
              <p:spPr bwMode="auto">
                <a:xfrm>
                  <a:off x="3005" y="2514"/>
                  <a:ext cx="2" cy="90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7" name="Rectangle 125"/>
                <p:cNvSpPr>
                  <a:spLocks noChangeArrowheads="1"/>
                </p:cNvSpPr>
                <p:nvPr/>
              </p:nvSpPr>
              <p:spPr bwMode="auto">
                <a:xfrm>
                  <a:off x="3009" y="2657"/>
                  <a:ext cx="2" cy="76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8" name="Rectangle 126"/>
                <p:cNvSpPr>
                  <a:spLocks noChangeArrowheads="1"/>
                </p:cNvSpPr>
                <p:nvPr/>
              </p:nvSpPr>
              <p:spPr bwMode="auto">
                <a:xfrm>
                  <a:off x="3013" y="2816"/>
                  <a:ext cx="2" cy="60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9" name="Rectangle 127"/>
                <p:cNvSpPr>
                  <a:spLocks noChangeArrowheads="1"/>
                </p:cNvSpPr>
                <p:nvPr/>
              </p:nvSpPr>
              <p:spPr bwMode="auto">
                <a:xfrm>
                  <a:off x="3017" y="2958"/>
                  <a:ext cx="2" cy="46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0" name="Rectangle 128"/>
                <p:cNvSpPr>
                  <a:spLocks noChangeArrowheads="1"/>
                </p:cNvSpPr>
                <p:nvPr/>
              </p:nvSpPr>
              <p:spPr bwMode="auto">
                <a:xfrm>
                  <a:off x="3021" y="2795"/>
                  <a:ext cx="2" cy="62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1" name="Rectangle 129"/>
                <p:cNvSpPr>
                  <a:spLocks noChangeArrowheads="1"/>
                </p:cNvSpPr>
                <p:nvPr/>
              </p:nvSpPr>
              <p:spPr bwMode="auto">
                <a:xfrm>
                  <a:off x="3025" y="2606"/>
                  <a:ext cx="2" cy="81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2" name="Rectangle 130"/>
                <p:cNvSpPr>
                  <a:spLocks noChangeArrowheads="1"/>
                </p:cNvSpPr>
                <p:nvPr/>
              </p:nvSpPr>
              <p:spPr bwMode="auto">
                <a:xfrm>
                  <a:off x="3029" y="2651"/>
                  <a:ext cx="2" cy="76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3" name="Rectangle 131"/>
                <p:cNvSpPr>
                  <a:spLocks noChangeArrowheads="1"/>
                </p:cNvSpPr>
                <p:nvPr/>
              </p:nvSpPr>
              <p:spPr bwMode="auto">
                <a:xfrm>
                  <a:off x="3033" y="2391"/>
                  <a:ext cx="2" cy="102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4" name="Rectangle 132"/>
                <p:cNvSpPr>
                  <a:spLocks noChangeArrowheads="1"/>
                </p:cNvSpPr>
                <p:nvPr/>
              </p:nvSpPr>
              <p:spPr bwMode="auto">
                <a:xfrm>
                  <a:off x="3038" y="2856"/>
                  <a:ext cx="1" cy="56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5" name="Rectangle 133"/>
                <p:cNvSpPr>
                  <a:spLocks noChangeArrowheads="1"/>
                </p:cNvSpPr>
                <p:nvPr/>
              </p:nvSpPr>
              <p:spPr bwMode="auto">
                <a:xfrm>
                  <a:off x="3041" y="2801"/>
                  <a:ext cx="2" cy="6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6" name="Rectangle 134"/>
                <p:cNvSpPr>
                  <a:spLocks noChangeArrowheads="1"/>
                </p:cNvSpPr>
                <p:nvPr/>
              </p:nvSpPr>
              <p:spPr bwMode="auto">
                <a:xfrm>
                  <a:off x="3045" y="2716"/>
                  <a:ext cx="2" cy="70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7" name="Rectangle 135"/>
                <p:cNvSpPr>
                  <a:spLocks noChangeArrowheads="1"/>
                </p:cNvSpPr>
                <p:nvPr/>
              </p:nvSpPr>
              <p:spPr bwMode="auto">
                <a:xfrm>
                  <a:off x="3050" y="2761"/>
                  <a:ext cx="1" cy="6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8" name="Rectangle 136"/>
                <p:cNvSpPr>
                  <a:spLocks noChangeArrowheads="1"/>
                </p:cNvSpPr>
                <p:nvPr/>
              </p:nvSpPr>
              <p:spPr bwMode="auto">
                <a:xfrm>
                  <a:off x="3053" y="2432"/>
                  <a:ext cx="3" cy="98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9" name="Rectangle 137"/>
                <p:cNvSpPr>
                  <a:spLocks noChangeArrowheads="1"/>
                </p:cNvSpPr>
                <p:nvPr/>
              </p:nvSpPr>
              <p:spPr bwMode="auto">
                <a:xfrm>
                  <a:off x="3058" y="2714"/>
                  <a:ext cx="1" cy="70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0" name="Rectangle 138"/>
                <p:cNvSpPr>
                  <a:spLocks noChangeArrowheads="1"/>
                </p:cNvSpPr>
                <p:nvPr/>
              </p:nvSpPr>
              <p:spPr bwMode="auto">
                <a:xfrm>
                  <a:off x="3062" y="2549"/>
                  <a:ext cx="2" cy="87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1" name="Rectangle 139"/>
                <p:cNvSpPr>
                  <a:spLocks noChangeArrowheads="1"/>
                </p:cNvSpPr>
                <p:nvPr/>
              </p:nvSpPr>
              <p:spPr bwMode="auto">
                <a:xfrm>
                  <a:off x="3066" y="2619"/>
                  <a:ext cx="2" cy="80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2" name="Rectangle 140"/>
                <p:cNvSpPr>
                  <a:spLocks noChangeArrowheads="1"/>
                </p:cNvSpPr>
                <p:nvPr/>
              </p:nvSpPr>
              <p:spPr bwMode="auto">
                <a:xfrm>
                  <a:off x="3070" y="2579"/>
                  <a:ext cx="1" cy="84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3" name="Rectangle 141"/>
                <p:cNvSpPr>
                  <a:spLocks noChangeArrowheads="1"/>
                </p:cNvSpPr>
                <p:nvPr/>
              </p:nvSpPr>
              <p:spPr bwMode="auto">
                <a:xfrm>
                  <a:off x="3074" y="2732"/>
                  <a:ext cx="2" cy="68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4" name="Rectangle 142"/>
                <p:cNvSpPr>
                  <a:spLocks noChangeArrowheads="1"/>
                </p:cNvSpPr>
                <p:nvPr/>
              </p:nvSpPr>
              <p:spPr bwMode="auto">
                <a:xfrm>
                  <a:off x="3078" y="2678"/>
                  <a:ext cx="2" cy="74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5" name="Rectangle 143"/>
                <p:cNvSpPr>
                  <a:spLocks noChangeArrowheads="1"/>
                </p:cNvSpPr>
                <p:nvPr/>
              </p:nvSpPr>
              <p:spPr bwMode="auto">
                <a:xfrm>
                  <a:off x="3082" y="2964"/>
                  <a:ext cx="2" cy="45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6" name="Rectangle 144"/>
                <p:cNvSpPr>
                  <a:spLocks noChangeArrowheads="1"/>
                </p:cNvSpPr>
                <p:nvPr/>
              </p:nvSpPr>
              <p:spPr bwMode="auto">
                <a:xfrm>
                  <a:off x="3086" y="2632"/>
                  <a:ext cx="2" cy="78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7" name="Rectangle 145"/>
                <p:cNvSpPr>
                  <a:spLocks noChangeArrowheads="1"/>
                </p:cNvSpPr>
                <p:nvPr/>
              </p:nvSpPr>
              <p:spPr bwMode="auto">
                <a:xfrm>
                  <a:off x="3090" y="2352"/>
                  <a:ext cx="2" cy="106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8" name="Rectangle 146"/>
                <p:cNvSpPr>
                  <a:spLocks noChangeArrowheads="1"/>
                </p:cNvSpPr>
                <p:nvPr/>
              </p:nvSpPr>
              <p:spPr bwMode="auto">
                <a:xfrm>
                  <a:off x="3094" y="2563"/>
                  <a:ext cx="2" cy="85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9" name="Rectangle 147"/>
                <p:cNvSpPr>
                  <a:spLocks noChangeArrowheads="1"/>
                </p:cNvSpPr>
                <p:nvPr/>
              </p:nvSpPr>
              <p:spPr bwMode="auto">
                <a:xfrm>
                  <a:off x="3098" y="2752"/>
                  <a:ext cx="2" cy="66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0" name="Rectangle 148"/>
                <p:cNvSpPr>
                  <a:spLocks noChangeArrowheads="1"/>
                </p:cNvSpPr>
                <p:nvPr/>
              </p:nvSpPr>
              <p:spPr bwMode="auto">
                <a:xfrm>
                  <a:off x="3102" y="2525"/>
                  <a:ext cx="2" cy="89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1" name="Rectangle 149"/>
                <p:cNvSpPr>
                  <a:spLocks noChangeArrowheads="1"/>
                </p:cNvSpPr>
                <p:nvPr/>
              </p:nvSpPr>
              <p:spPr bwMode="auto">
                <a:xfrm>
                  <a:off x="3106" y="2427"/>
                  <a:ext cx="2" cy="99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2" name="Rectangle 150"/>
                <p:cNvSpPr>
                  <a:spLocks noChangeArrowheads="1"/>
                </p:cNvSpPr>
                <p:nvPr/>
              </p:nvSpPr>
              <p:spPr bwMode="auto">
                <a:xfrm>
                  <a:off x="3110" y="2439"/>
                  <a:ext cx="2" cy="98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3" name="Rectangle 151"/>
                <p:cNvSpPr>
                  <a:spLocks noChangeArrowheads="1"/>
                </p:cNvSpPr>
                <p:nvPr/>
              </p:nvSpPr>
              <p:spPr bwMode="auto">
                <a:xfrm>
                  <a:off x="3114" y="2599"/>
                  <a:ext cx="2" cy="82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4" name="Rectangle 152"/>
                <p:cNvSpPr>
                  <a:spLocks noChangeArrowheads="1"/>
                </p:cNvSpPr>
                <p:nvPr/>
              </p:nvSpPr>
              <p:spPr bwMode="auto">
                <a:xfrm>
                  <a:off x="3118" y="2271"/>
                  <a:ext cx="2" cy="114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5" name="Rectangle 153"/>
                <p:cNvSpPr>
                  <a:spLocks noChangeArrowheads="1"/>
                </p:cNvSpPr>
                <p:nvPr/>
              </p:nvSpPr>
              <p:spPr bwMode="auto">
                <a:xfrm>
                  <a:off x="3123" y="2657"/>
                  <a:ext cx="1" cy="76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6" name="Rectangle 154"/>
                <p:cNvSpPr>
                  <a:spLocks noChangeArrowheads="1"/>
                </p:cNvSpPr>
                <p:nvPr/>
              </p:nvSpPr>
              <p:spPr bwMode="auto">
                <a:xfrm>
                  <a:off x="3126" y="2667"/>
                  <a:ext cx="2" cy="75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7" name="Rectangle 155"/>
                <p:cNvSpPr>
                  <a:spLocks noChangeArrowheads="1"/>
                </p:cNvSpPr>
                <p:nvPr/>
              </p:nvSpPr>
              <p:spPr bwMode="auto">
                <a:xfrm>
                  <a:off x="3130" y="2667"/>
                  <a:ext cx="2" cy="75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8" name="Rectangle 156"/>
                <p:cNvSpPr>
                  <a:spLocks noChangeArrowheads="1"/>
                </p:cNvSpPr>
                <p:nvPr/>
              </p:nvSpPr>
              <p:spPr bwMode="auto">
                <a:xfrm>
                  <a:off x="3134" y="2645"/>
                  <a:ext cx="2" cy="7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9" name="Rectangle 157"/>
                <p:cNvSpPr>
                  <a:spLocks noChangeArrowheads="1"/>
                </p:cNvSpPr>
                <p:nvPr/>
              </p:nvSpPr>
              <p:spPr bwMode="auto">
                <a:xfrm>
                  <a:off x="3138" y="2568"/>
                  <a:ext cx="2" cy="85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0" name="Rectangle 158"/>
                <p:cNvSpPr>
                  <a:spLocks noChangeArrowheads="1"/>
                </p:cNvSpPr>
                <p:nvPr/>
              </p:nvSpPr>
              <p:spPr bwMode="auto">
                <a:xfrm>
                  <a:off x="3143" y="2789"/>
                  <a:ext cx="1" cy="63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1" name="Rectangle 159"/>
                <p:cNvSpPr>
                  <a:spLocks noChangeArrowheads="1"/>
                </p:cNvSpPr>
                <p:nvPr/>
              </p:nvSpPr>
              <p:spPr bwMode="auto">
                <a:xfrm>
                  <a:off x="3146" y="2602"/>
                  <a:ext cx="3" cy="81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2" name="Rectangle 160"/>
                <p:cNvSpPr>
                  <a:spLocks noChangeArrowheads="1"/>
                </p:cNvSpPr>
                <p:nvPr/>
              </p:nvSpPr>
              <p:spPr bwMode="auto">
                <a:xfrm>
                  <a:off x="3151" y="2676"/>
                  <a:ext cx="1" cy="74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3" name="Rectangle 161"/>
                <p:cNvSpPr>
                  <a:spLocks noChangeArrowheads="1"/>
                </p:cNvSpPr>
                <p:nvPr/>
              </p:nvSpPr>
              <p:spPr bwMode="auto">
                <a:xfrm>
                  <a:off x="3155" y="2601"/>
                  <a:ext cx="1" cy="8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4" name="Rectangle 162"/>
                <p:cNvSpPr>
                  <a:spLocks noChangeArrowheads="1"/>
                </p:cNvSpPr>
                <p:nvPr/>
              </p:nvSpPr>
              <p:spPr bwMode="auto">
                <a:xfrm>
                  <a:off x="3158" y="2583"/>
                  <a:ext cx="3" cy="83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5" name="Rectangle 163"/>
                <p:cNvSpPr>
                  <a:spLocks noChangeArrowheads="1"/>
                </p:cNvSpPr>
                <p:nvPr/>
              </p:nvSpPr>
              <p:spPr bwMode="auto">
                <a:xfrm>
                  <a:off x="3163" y="2823"/>
                  <a:ext cx="1" cy="59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6" name="Rectangle 164"/>
                <p:cNvSpPr>
                  <a:spLocks noChangeArrowheads="1"/>
                </p:cNvSpPr>
                <p:nvPr/>
              </p:nvSpPr>
              <p:spPr bwMode="auto">
                <a:xfrm>
                  <a:off x="3167" y="2489"/>
                  <a:ext cx="2" cy="93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7" name="Rectangle 165"/>
                <p:cNvSpPr>
                  <a:spLocks noChangeArrowheads="1"/>
                </p:cNvSpPr>
                <p:nvPr/>
              </p:nvSpPr>
              <p:spPr bwMode="auto">
                <a:xfrm>
                  <a:off x="3171" y="2501"/>
                  <a:ext cx="2" cy="9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8" name="Rectangle 166"/>
                <p:cNvSpPr>
                  <a:spLocks noChangeArrowheads="1"/>
                </p:cNvSpPr>
                <p:nvPr/>
              </p:nvSpPr>
              <p:spPr bwMode="auto">
                <a:xfrm>
                  <a:off x="3175" y="2491"/>
                  <a:ext cx="2" cy="92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9" name="Rectangle 167"/>
                <p:cNvSpPr>
                  <a:spLocks noChangeArrowheads="1"/>
                </p:cNvSpPr>
                <p:nvPr/>
              </p:nvSpPr>
              <p:spPr bwMode="auto">
                <a:xfrm>
                  <a:off x="3179" y="2797"/>
                  <a:ext cx="2" cy="62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0" name="Rectangle 168"/>
                <p:cNvSpPr>
                  <a:spLocks noChangeArrowheads="1"/>
                </p:cNvSpPr>
                <p:nvPr/>
              </p:nvSpPr>
              <p:spPr bwMode="auto">
                <a:xfrm>
                  <a:off x="3183" y="2620"/>
                  <a:ext cx="2" cy="80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1" name="Rectangle 169"/>
                <p:cNvSpPr>
                  <a:spLocks noChangeArrowheads="1"/>
                </p:cNvSpPr>
                <p:nvPr/>
              </p:nvSpPr>
              <p:spPr bwMode="auto">
                <a:xfrm>
                  <a:off x="3187" y="2620"/>
                  <a:ext cx="2" cy="80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2" name="Rectangle 170"/>
                <p:cNvSpPr>
                  <a:spLocks noChangeArrowheads="1"/>
                </p:cNvSpPr>
                <p:nvPr/>
              </p:nvSpPr>
              <p:spPr bwMode="auto">
                <a:xfrm>
                  <a:off x="3191" y="2661"/>
                  <a:ext cx="2" cy="7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3" name="Rectangle 171"/>
                <p:cNvSpPr>
                  <a:spLocks noChangeArrowheads="1"/>
                </p:cNvSpPr>
                <p:nvPr/>
              </p:nvSpPr>
              <p:spPr bwMode="auto">
                <a:xfrm>
                  <a:off x="3195" y="2707"/>
                  <a:ext cx="2" cy="71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4" name="Rectangle 172"/>
                <p:cNvSpPr>
                  <a:spLocks noChangeArrowheads="1"/>
                </p:cNvSpPr>
                <p:nvPr/>
              </p:nvSpPr>
              <p:spPr bwMode="auto">
                <a:xfrm>
                  <a:off x="3199" y="2671"/>
                  <a:ext cx="2" cy="74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5" name="Rectangle 173"/>
                <p:cNvSpPr>
                  <a:spLocks noChangeArrowheads="1"/>
                </p:cNvSpPr>
                <p:nvPr/>
              </p:nvSpPr>
              <p:spPr bwMode="auto">
                <a:xfrm>
                  <a:off x="3203" y="2660"/>
                  <a:ext cx="2" cy="76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6" name="Rectangle 174"/>
                <p:cNvSpPr>
                  <a:spLocks noChangeArrowheads="1"/>
                </p:cNvSpPr>
                <p:nvPr/>
              </p:nvSpPr>
              <p:spPr bwMode="auto">
                <a:xfrm>
                  <a:off x="3207" y="2843"/>
                  <a:ext cx="2" cy="57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7" name="Rectangle 175"/>
                <p:cNvSpPr>
                  <a:spLocks noChangeArrowheads="1"/>
                </p:cNvSpPr>
                <p:nvPr/>
              </p:nvSpPr>
              <p:spPr bwMode="auto">
                <a:xfrm>
                  <a:off x="3211" y="2599"/>
                  <a:ext cx="2" cy="82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8" name="Rectangle 176"/>
                <p:cNvSpPr>
                  <a:spLocks noChangeArrowheads="1"/>
                </p:cNvSpPr>
                <p:nvPr/>
              </p:nvSpPr>
              <p:spPr bwMode="auto">
                <a:xfrm>
                  <a:off x="3215" y="2656"/>
                  <a:ext cx="2" cy="76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9" name="Rectangle 177"/>
                <p:cNvSpPr>
                  <a:spLocks noChangeArrowheads="1"/>
                </p:cNvSpPr>
                <p:nvPr/>
              </p:nvSpPr>
              <p:spPr bwMode="auto">
                <a:xfrm>
                  <a:off x="3219" y="2742"/>
                  <a:ext cx="2" cy="67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0" name="Rectangle 178"/>
                <p:cNvSpPr>
                  <a:spLocks noChangeArrowheads="1"/>
                </p:cNvSpPr>
                <p:nvPr/>
              </p:nvSpPr>
              <p:spPr bwMode="auto">
                <a:xfrm>
                  <a:off x="3223" y="2706"/>
                  <a:ext cx="2" cy="71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1" name="Rectangle 179"/>
                <p:cNvSpPr>
                  <a:spLocks noChangeArrowheads="1"/>
                </p:cNvSpPr>
                <p:nvPr/>
              </p:nvSpPr>
              <p:spPr bwMode="auto">
                <a:xfrm>
                  <a:off x="3228" y="2596"/>
                  <a:ext cx="1" cy="82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2" name="Rectangle 180"/>
                <p:cNvSpPr>
                  <a:spLocks noChangeArrowheads="1"/>
                </p:cNvSpPr>
                <p:nvPr/>
              </p:nvSpPr>
              <p:spPr bwMode="auto">
                <a:xfrm>
                  <a:off x="3231" y="2564"/>
                  <a:ext cx="3" cy="85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3" name="Rectangle 181"/>
                <p:cNvSpPr>
                  <a:spLocks noChangeArrowheads="1"/>
                </p:cNvSpPr>
                <p:nvPr/>
              </p:nvSpPr>
              <p:spPr bwMode="auto">
                <a:xfrm>
                  <a:off x="3236" y="2705"/>
                  <a:ext cx="1" cy="71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4" name="Rectangle 182"/>
                <p:cNvSpPr>
                  <a:spLocks noChangeArrowheads="1"/>
                </p:cNvSpPr>
                <p:nvPr/>
              </p:nvSpPr>
              <p:spPr bwMode="auto">
                <a:xfrm>
                  <a:off x="3240" y="2748"/>
                  <a:ext cx="1" cy="67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5" name="Rectangle 183"/>
                <p:cNvSpPr>
                  <a:spLocks noChangeArrowheads="1"/>
                </p:cNvSpPr>
                <p:nvPr/>
              </p:nvSpPr>
              <p:spPr bwMode="auto">
                <a:xfrm>
                  <a:off x="3243" y="2581"/>
                  <a:ext cx="3" cy="83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6" name="Rectangle 184"/>
                <p:cNvSpPr>
                  <a:spLocks noChangeArrowheads="1"/>
                </p:cNvSpPr>
                <p:nvPr/>
              </p:nvSpPr>
              <p:spPr bwMode="auto">
                <a:xfrm>
                  <a:off x="3248" y="2652"/>
                  <a:ext cx="1" cy="76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7" name="Rectangle 185"/>
                <p:cNvSpPr>
                  <a:spLocks noChangeArrowheads="1"/>
                </p:cNvSpPr>
                <p:nvPr/>
              </p:nvSpPr>
              <p:spPr bwMode="auto">
                <a:xfrm>
                  <a:off x="3252" y="2596"/>
                  <a:ext cx="2" cy="82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8" name="Rectangle 186"/>
                <p:cNvSpPr>
                  <a:spLocks noChangeArrowheads="1"/>
                </p:cNvSpPr>
                <p:nvPr/>
              </p:nvSpPr>
              <p:spPr bwMode="auto">
                <a:xfrm>
                  <a:off x="3256" y="2545"/>
                  <a:ext cx="2" cy="8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9" name="Rectangle 187"/>
                <p:cNvSpPr>
                  <a:spLocks noChangeArrowheads="1"/>
                </p:cNvSpPr>
                <p:nvPr/>
              </p:nvSpPr>
              <p:spPr bwMode="auto">
                <a:xfrm>
                  <a:off x="3260" y="2520"/>
                  <a:ext cx="2" cy="90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0" name="Rectangle 188"/>
                <p:cNvSpPr>
                  <a:spLocks noChangeArrowheads="1"/>
                </p:cNvSpPr>
                <p:nvPr/>
              </p:nvSpPr>
              <p:spPr bwMode="auto">
                <a:xfrm>
                  <a:off x="3264" y="2574"/>
                  <a:ext cx="2" cy="84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1" name="Rectangle 189"/>
                <p:cNvSpPr>
                  <a:spLocks noChangeArrowheads="1"/>
                </p:cNvSpPr>
                <p:nvPr/>
              </p:nvSpPr>
              <p:spPr bwMode="auto">
                <a:xfrm>
                  <a:off x="3268" y="2239"/>
                  <a:ext cx="1" cy="118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2" name="Rectangle 190"/>
                <p:cNvSpPr>
                  <a:spLocks noChangeArrowheads="1"/>
                </p:cNvSpPr>
                <p:nvPr/>
              </p:nvSpPr>
              <p:spPr bwMode="auto">
                <a:xfrm>
                  <a:off x="3272" y="3013"/>
                  <a:ext cx="2" cy="40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3" name="Rectangle 191"/>
                <p:cNvSpPr>
                  <a:spLocks noChangeArrowheads="1"/>
                </p:cNvSpPr>
                <p:nvPr/>
              </p:nvSpPr>
              <p:spPr bwMode="auto">
                <a:xfrm>
                  <a:off x="3276" y="2689"/>
                  <a:ext cx="2" cy="73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4" name="Rectangle 192"/>
                <p:cNvSpPr>
                  <a:spLocks noChangeArrowheads="1"/>
                </p:cNvSpPr>
                <p:nvPr/>
              </p:nvSpPr>
              <p:spPr bwMode="auto">
                <a:xfrm>
                  <a:off x="3280" y="2637"/>
                  <a:ext cx="2" cy="78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5" name="Rectangle 193"/>
                <p:cNvSpPr>
                  <a:spLocks noChangeArrowheads="1"/>
                </p:cNvSpPr>
                <p:nvPr/>
              </p:nvSpPr>
              <p:spPr bwMode="auto">
                <a:xfrm>
                  <a:off x="3284" y="2558"/>
                  <a:ext cx="2" cy="86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6" name="Rectangle 194"/>
                <p:cNvSpPr>
                  <a:spLocks noChangeArrowheads="1"/>
                </p:cNvSpPr>
                <p:nvPr/>
              </p:nvSpPr>
              <p:spPr bwMode="auto">
                <a:xfrm>
                  <a:off x="3288" y="2330"/>
                  <a:ext cx="2" cy="109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7" name="Rectangle 195"/>
                <p:cNvSpPr>
                  <a:spLocks noChangeArrowheads="1"/>
                </p:cNvSpPr>
                <p:nvPr/>
              </p:nvSpPr>
              <p:spPr bwMode="auto">
                <a:xfrm>
                  <a:off x="3292" y="2227"/>
                  <a:ext cx="2" cy="119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8" name="Rectangle 196"/>
                <p:cNvSpPr>
                  <a:spLocks noChangeArrowheads="1"/>
                </p:cNvSpPr>
                <p:nvPr/>
              </p:nvSpPr>
              <p:spPr bwMode="auto">
                <a:xfrm>
                  <a:off x="3296" y="2726"/>
                  <a:ext cx="2" cy="69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9" name="Rectangle 197"/>
                <p:cNvSpPr>
                  <a:spLocks noChangeArrowheads="1"/>
                </p:cNvSpPr>
                <p:nvPr/>
              </p:nvSpPr>
              <p:spPr bwMode="auto">
                <a:xfrm>
                  <a:off x="3300" y="2599"/>
                  <a:ext cx="2" cy="82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0" name="Rectangle 198"/>
                <p:cNvSpPr>
                  <a:spLocks noChangeArrowheads="1"/>
                </p:cNvSpPr>
                <p:nvPr/>
              </p:nvSpPr>
              <p:spPr bwMode="auto">
                <a:xfrm>
                  <a:off x="3304" y="2684"/>
                  <a:ext cx="2" cy="73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1" name="Rectangle 199"/>
                <p:cNvSpPr>
                  <a:spLocks noChangeArrowheads="1"/>
                </p:cNvSpPr>
                <p:nvPr/>
              </p:nvSpPr>
              <p:spPr bwMode="auto">
                <a:xfrm>
                  <a:off x="3308" y="2583"/>
                  <a:ext cx="2" cy="83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2" name="Rectangle 200"/>
                <p:cNvSpPr>
                  <a:spLocks noChangeArrowheads="1"/>
                </p:cNvSpPr>
                <p:nvPr/>
              </p:nvSpPr>
              <p:spPr bwMode="auto">
                <a:xfrm>
                  <a:off x="3312" y="2402"/>
                  <a:ext cx="2" cy="101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3" name="Rectangle 201"/>
                <p:cNvSpPr>
                  <a:spLocks noChangeArrowheads="1"/>
                </p:cNvSpPr>
                <p:nvPr/>
              </p:nvSpPr>
              <p:spPr bwMode="auto">
                <a:xfrm>
                  <a:off x="3316" y="2661"/>
                  <a:ext cx="2" cy="7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4" name="Rectangle 202"/>
                <p:cNvSpPr>
                  <a:spLocks noChangeArrowheads="1"/>
                </p:cNvSpPr>
                <p:nvPr/>
              </p:nvSpPr>
              <p:spPr bwMode="auto">
                <a:xfrm>
                  <a:off x="3321" y="2803"/>
                  <a:ext cx="1" cy="61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5" name="Rectangle 203"/>
                <p:cNvSpPr>
                  <a:spLocks noChangeArrowheads="1"/>
                </p:cNvSpPr>
                <p:nvPr/>
              </p:nvSpPr>
              <p:spPr bwMode="auto">
                <a:xfrm>
                  <a:off x="3324" y="2952"/>
                  <a:ext cx="2" cy="46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6" name="Rectangle 204"/>
                <p:cNvSpPr>
                  <a:spLocks noChangeArrowheads="1"/>
                </p:cNvSpPr>
                <p:nvPr/>
              </p:nvSpPr>
              <p:spPr bwMode="auto">
                <a:xfrm>
                  <a:off x="3328" y="2664"/>
                  <a:ext cx="2" cy="75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grpSp>
          <p:sp>
            <p:nvSpPr>
              <p:cNvPr id="10" name="Rectangle 206"/>
              <p:cNvSpPr>
                <a:spLocks noChangeArrowheads="1"/>
              </p:cNvSpPr>
              <p:nvPr/>
            </p:nvSpPr>
            <p:spPr bwMode="auto">
              <a:xfrm>
                <a:off x="3333" y="2645"/>
                <a:ext cx="1" cy="7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1" name="Rectangle 207"/>
              <p:cNvSpPr>
                <a:spLocks noChangeArrowheads="1"/>
              </p:cNvSpPr>
              <p:nvPr/>
            </p:nvSpPr>
            <p:spPr bwMode="auto">
              <a:xfrm>
                <a:off x="3336" y="2516"/>
                <a:ext cx="3" cy="90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2" name="Rectangle 208"/>
              <p:cNvSpPr>
                <a:spLocks noChangeArrowheads="1"/>
              </p:cNvSpPr>
              <p:nvPr/>
            </p:nvSpPr>
            <p:spPr bwMode="auto">
              <a:xfrm>
                <a:off x="3341" y="2761"/>
                <a:ext cx="1" cy="6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3" name="Rectangle 209"/>
              <p:cNvSpPr>
                <a:spLocks noChangeArrowheads="1"/>
              </p:cNvSpPr>
              <p:nvPr/>
            </p:nvSpPr>
            <p:spPr bwMode="auto">
              <a:xfrm>
                <a:off x="3345" y="2601"/>
                <a:ext cx="2" cy="8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 name="Rectangle 210"/>
              <p:cNvSpPr>
                <a:spLocks noChangeArrowheads="1"/>
              </p:cNvSpPr>
              <p:nvPr/>
            </p:nvSpPr>
            <p:spPr bwMode="auto">
              <a:xfrm>
                <a:off x="3349" y="2495"/>
                <a:ext cx="2" cy="92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 name="Rectangle 211"/>
              <p:cNvSpPr>
                <a:spLocks noChangeArrowheads="1"/>
              </p:cNvSpPr>
              <p:nvPr/>
            </p:nvSpPr>
            <p:spPr bwMode="auto">
              <a:xfrm>
                <a:off x="3353" y="2441"/>
                <a:ext cx="1" cy="97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 name="Rectangle 212"/>
              <p:cNvSpPr>
                <a:spLocks noChangeArrowheads="1"/>
              </p:cNvSpPr>
              <p:nvPr/>
            </p:nvSpPr>
            <p:spPr bwMode="auto">
              <a:xfrm>
                <a:off x="3357" y="2428"/>
                <a:ext cx="2" cy="99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 name="Rectangle 213"/>
              <p:cNvSpPr>
                <a:spLocks noChangeArrowheads="1"/>
              </p:cNvSpPr>
              <p:nvPr/>
            </p:nvSpPr>
            <p:spPr bwMode="auto">
              <a:xfrm>
                <a:off x="3361" y="2890"/>
                <a:ext cx="2" cy="53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 name="Rectangle 214"/>
              <p:cNvSpPr>
                <a:spLocks noChangeArrowheads="1"/>
              </p:cNvSpPr>
              <p:nvPr/>
            </p:nvSpPr>
            <p:spPr bwMode="auto">
              <a:xfrm>
                <a:off x="3365" y="2868"/>
                <a:ext cx="2" cy="55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 name="Rectangle 215"/>
              <p:cNvSpPr>
                <a:spLocks noChangeArrowheads="1"/>
              </p:cNvSpPr>
              <p:nvPr/>
            </p:nvSpPr>
            <p:spPr bwMode="auto">
              <a:xfrm>
                <a:off x="3369" y="2470"/>
                <a:ext cx="2" cy="95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 name="Rectangle 216"/>
              <p:cNvSpPr>
                <a:spLocks noChangeArrowheads="1"/>
              </p:cNvSpPr>
              <p:nvPr/>
            </p:nvSpPr>
            <p:spPr bwMode="auto">
              <a:xfrm>
                <a:off x="3373" y="2508"/>
                <a:ext cx="2" cy="91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 name="Rectangle 217"/>
              <p:cNvSpPr>
                <a:spLocks noChangeArrowheads="1"/>
              </p:cNvSpPr>
              <p:nvPr/>
            </p:nvSpPr>
            <p:spPr bwMode="auto">
              <a:xfrm>
                <a:off x="3377" y="2662"/>
                <a:ext cx="2" cy="75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 name="Rectangle 218"/>
              <p:cNvSpPr>
                <a:spLocks noChangeArrowheads="1"/>
              </p:cNvSpPr>
              <p:nvPr/>
            </p:nvSpPr>
            <p:spPr bwMode="auto">
              <a:xfrm>
                <a:off x="3381" y="2293"/>
                <a:ext cx="2" cy="112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 name="Rectangle 219"/>
              <p:cNvSpPr>
                <a:spLocks noChangeArrowheads="1"/>
              </p:cNvSpPr>
              <p:nvPr/>
            </p:nvSpPr>
            <p:spPr bwMode="auto">
              <a:xfrm>
                <a:off x="3385" y="2967"/>
                <a:ext cx="2" cy="45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 name="Rectangle 220"/>
              <p:cNvSpPr>
                <a:spLocks noChangeArrowheads="1"/>
              </p:cNvSpPr>
              <p:nvPr/>
            </p:nvSpPr>
            <p:spPr bwMode="auto">
              <a:xfrm>
                <a:off x="3389" y="2759"/>
                <a:ext cx="2" cy="66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 name="Rectangle 221"/>
              <p:cNvSpPr>
                <a:spLocks noChangeArrowheads="1"/>
              </p:cNvSpPr>
              <p:nvPr/>
            </p:nvSpPr>
            <p:spPr bwMode="auto">
              <a:xfrm>
                <a:off x="3393" y="2559"/>
                <a:ext cx="2" cy="86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 name="Rectangle 222"/>
              <p:cNvSpPr>
                <a:spLocks noChangeArrowheads="1"/>
              </p:cNvSpPr>
              <p:nvPr/>
            </p:nvSpPr>
            <p:spPr bwMode="auto">
              <a:xfrm>
                <a:off x="3397" y="2505"/>
                <a:ext cx="2" cy="91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 name="Rectangle 223"/>
              <p:cNvSpPr>
                <a:spLocks noChangeArrowheads="1"/>
              </p:cNvSpPr>
              <p:nvPr/>
            </p:nvSpPr>
            <p:spPr bwMode="auto">
              <a:xfrm>
                <a:off x="3401" y="2463"/>
                <a:ext cx="2" cy="95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 name="Rectangle 224"/>
              <p:cNvSpPr>
                <a:spLocks noChangeArrowheads="1"/>
              </p:cNvSpPr>
              <p:nvPr/>
            </p:nvSpPr>
            <p:spPr bwMode="auto">
              <a:xfrm>
                <a:off x="3406" y="2843"/>
                <a:ext cx="1" cy="57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 name="Rectangle 225"/>
              <p:cNvSpPr>
                <a:spLocks noChangeArrowheads="1"/>
              </p:cNvSpPr>
              <p:nvPr/>
            </p:nvSpPr>
            <p:spPr bwMode="auto">
              <a:xfrm>
                <a:off x="3409" y="2324"/>
                <a:ext cx="2" cy="109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 name="Rectangle 226"/>
              <p:cNvSpPr>
                <a:spLocks noChangeArrowheads="1"/>
              </p:cNvSpPr>
              <p:nvPr/>
            </p:nvSpPr>
            <p:spPr bwMode="auto">
              <a:xfrm>
                <a:off x="3413" y="2491"/>
                <a:ext cx="2" cy="92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 name="Rectangle 227"/>
              <p:cNvSpPr>
                <a:spLocks noChangeArrowheads="1"/>
              </p:cNvSpPr>
              <p:nvPr/>
            </p:nvSpPr>
            <p:spPr bwMode="auto">
              <a:xfrm>
                <a:off x="3418" y="2536"/>
                <a:ext cx="1" cy="88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 name="Rectangle 228"/>
              <p:cNvSpPr>
                <a:spLocks noChangeArrowheads="1"/>
              </p:cNvSpPr>
              <p:nvPr/>
            </p:nvSpPr>
            <p:spPr bwMode="auto">
              <a:xfrm>
                <a:off x="3421" y="2387"/>
                <a:ext cx="3" cy="103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 name="Rectangle 229"/>
              <p:cNvSpPr>
                <a:spLocks noChangeArrowheads="1"/>
              </p:cNvSpPr>
              <p:nvPr/>
            </p:nvSpPr>
            <p:spPr bwMode="auto">
              <a:xfrm>
                <a:off x="3426" y="2687"/>
                <a:ext cx="1" cy="73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4" name="Rectangle 230"/>
              <p:cNvSpPr>
                <a:spLocks noChangeArrowheads="1"/>
              </p:cNvSpPr>
              <p:nvPr/>
            </p:nvSpPr>
            <p:spPr bwMode="auto">
              <a:xfrm>
                <a:off x="3430" y="2870"/>
                <a:ext cx="2" cy="55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5" name="Rectangle 231"/>
              <p:cNvSpPr>
                <a:spLocks noChangeArrowheads="1"/>
              </p:cNvSpPr>
              <p:nvPr/>
            </p:nvSpPr>
            <p:spPr bwMode="auto">
              <a:xfrm>
                <a:off x="3434" y="2673"/>
                <a:ext cx="1" cy="74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6" name="Rectangle 232"/>
              <p:cNvSpPr>
                <a:spLocks noChangeArrowheads="1"/>
              </p:cNvSpPr>
              <p:nvPr/>
            </p:nvSpPr>
            <p:spPr bwMode="auto">
              <a:xfrm>
                <a:off x="3438" y="2653"/>
                <a:ext cx="1" cy="76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7" name="Rectangle 233"/>
              <p:cNvSpPr>
                <a:spLocks noChangeArrowheads="1"/>
              </p:cNvSpPr>
              <p:nvPr/>
            </p:nvSpPr>
            <p:spPr bwMode="auto">
              <a:xfrm>
                <a:off x="3441" y="2853"/>
                <a:ext cx="3" cy="56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8" name="Rectangle 234"/>
              <p:cNvSpPr>
                <a:spLocks noChangeArrowheads="1"/>
              </p:cNvSpPr>
              <p:nvPr/>
            </p:nvSpPr>
            <p:spPr bwMode="auto">
              <a:xfrm>
                <a:off x="3446" y="2651"/>
                <a:ext cx="1" cy="76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9" name="Rectangle 235"/>
              <p:cNvSpPr>
                <a:spLocks noChangeArrowheads="1"/>
              </p:cNvSpPr>
              <p:nvPr/>
            </p:nvSpPr>
            <p:spPr bwMode="auto">
              <a:xfrm>
                <a:off x="3450" y="2592"/>
                <a:ext cx="2" cy="82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0" name="Rectangle 236"/>
              <p:cNvSpPr>
                <a:spLocks noChangeArrowheads="1"/>
              </p:cNvSpPr>
              <p:nvPr/>
            </p:nvSpPr>
            <p:spPr bwMode="auto">
              <a:xfrm>
                <a:off x="3454" y="2480"/>
                <a:ext cx="2" cy="94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1" name="Rectangle 237"/>
              <p:cNvSpPr>
                <a:spLocks noChangeArrowheads="1"/>
              </p:cNvSpPr>
              <p:nvPr/>
            </p:nvSpPr>
            <p:spPr bwMode="auto">
              <a:xfrm>
                <a:off x="3458" y="2490"/>
                <a:ext cx="2" cy="93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2" name="Rectangle 238"/>
              <p:cNvSpPr>
                <a:spLocks noChangeArrowheads="1"/>
              </p:cNvSpPr>
              <p:nvPr/>
            </p:nvSpPr>
            <p:spPr bwMode="auto">
              <a:xfrm>
                <a:off x="3462" y="2501"/>
                <a:ext cx="2" cy="9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3" name="Rectangle 239"/>
              <p:cNvSpPr>
                <a:spLocks noChangeArrowheads="1"/>
              </p:cNvSpPr>
              <p:nvPr/>
            </p:nvSpPr>
            <p:spPr bwMode="auto">
              <a:xfrm>
                <a:off x="3466" y="2671"/>
                <a:ext cx="2" cy="74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4" name="Rectangle 240"/>
              <p:cNvSpPr>
                <a:spLocks noChangeArrowheads="1"/>
              </p:cNvSpPr>
              <p:nvPr/>
            </p:nvSpPr>
            <p:spPr bwMode="auto">
              <a:xfrm>
                <a:off x="3470" y="2307"/>
                <a:ext cx="2" cy="111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5" name="Rectangle 241"/>
              <p:cNvSpPr>
                <a:spLocks noChangeArrowheads="1"/>
              </p:cNvSpPr>
              <p:nvPr/>
            </p:nvSpPr>
            <p:spPr bwMode="auto">
              <a:xfrm>
                <a:off x="3474" y="2855"/>
                <a:ext cx="2" cy="5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6" name="Rectangle 242"/>
              <p:cNvSpPr>
                <a:spLocks noChangeArrowheads="1"/>
              </p:cNvSpPr>
              <p:nvPr/>
            </p:nvSpPr>
            <p:spPr bwMode="auto">
              <a:xfrm>
                <a:off x="3478" y="3022"/>
                <a:ext cx="2" cy="39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7" name="Rectangle 243"/>
              <p:cNvSpPr>
                <a:spLocks noChangeArrowheads="1"/>
              </p:cNvSpPr>
              <p:nvPr/>
            </p:nvSpPr>
            <p:spPr bwMode="auto">
              <a:xfrm>
                <a:off x="3482" y="2661"/>
                <a:ext cx="2" cy="7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8" name="Rectangle 244"/>
              <p:cNvSpPr>
                <a:spLocks noChangeArrowheads="1"/>
              </p:cNvSpPr>
              <p:nvPr/>
            </p:nvSpPr>
            <p:spPr bwMode="auto">
              <a:xfrm>
                <a:off x="3486" y="2794"/>
                <a:ext cx="2" cy="62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9" name="Rectangle 245"/>
              <p:cNvSpPr>
                <a:spLocks noChangeArrowheads="1"/>
              </p:cNvSpPr>
              <p:nvPr/>
            </p:nvSpPr>
            <p:spPr bwMode="auto">
              <a:xfrm>
                <a:off x="3490" y="2626"/>
                <a:ext cx="2" cy="79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0" name="Rectangle 246"/>
              <p:cNvSpPr>
                <a:spLocks noChangeArrowheads="1"/>
              </p:cNvSpPr>
              <p:nvPr/>
            </p:nvSpPr>
            <p:spPr bwMode="auto">
              <a:xfrm>
                <a:off x="3494" y="2885"/>
                <a:ext cx="2" cy="53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1" name="Rectangle 247"/>
              <p:cNvSpPr>
                <a:spLocks noChangeArrowheads="1"/>
              </p:cNvSpPr>
              <p:nvPr/>
            </p:nvSpPr>
            <p:spPr bwMode="auto">
              <a:xfrm>
                <a:off x="3498" y="2543"/>
                <a:ext cx="2" cy="87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2" name="Rectangle 248"/>
              <p:cNvSpPr>
                <a:spLocks noChangeArrowheads="1"/>
              </p:cNvSpPr>
              <p:nvPr/>
            </p:nvSpPr>
            <p:spPr bwMode="auto">
              <a:xfrm>
                <a:off x="3502" y="2572"/>
                <a:ext cx="2" cy="84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3" name="Rectangle 249"/>
              <p:cNvSpPr>
                <a:spLocks noChangeArrowheads="1"/>
              </p:cNvSpPr>
              <p:nvPr/>
            </p:nvSpPr>
            <p:spPr bwMode="auto">
              <a:xfrm>
                <a:off x="3506" y="2537"/>
                <a:ext cx="2" cy="88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4" name="Rectangle 250"/>
              <p:cNvSpPr>
                <a:spLocks noChangeArrowheads="1"/>
              </p:cNvSpPr>
              <p:nvPr/>
            </p:nvSpPr>
            <p:spPr bwMode="auto">
              <a:xfrm>
                <a:off x="3511" y="2372"/>
                <a:ext cx="1" cy="104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5" name="Rectangle 251"/>
              <p:cNvSpPr>
                <a:spLocks noChangeArrowheads="1"/>
              </p:cNvSpPr>
              <p:nvPr/>
            </p:nvSpPr>
            <p:spPr bwMode="auto">
              <a:xfrm>
                <a:off x="3514" y="2592"/>
                <a:ext cx="3" cy="82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6" name="Rectangle 252"/>
              <p:cNvSpPr>
                <a:spLocks noChangeArrowheads="1"/>
              </p:cNvSpPr>
              <p:nvPr/>
            </p:nvSpPr>
            <p:spPr bwMode="auto">
              <a:xfrm>
                <a:off x="3519" y="2435"/>
                <a:ext cx="1" cy="98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7" name="Rectangle 253"/>
              <p:cNvSpPr>
                <a:spLocks noChangeArrowheads="1"/>
              </p:cNvSpPr>
              <p:nvPr/>
            </p:nvSpPr>
            <p:spPr bwMode="auto">
              <a:xfrm>
                <a:off x="3523" y="2300"/>
                <a:ext cx="1" cy="112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8" name="Rectangle 254"/>
              <p:cNvSpPr>
                <a:spLocks noChangeArrowheads="1"/>
              </p:cNvSpPr>
              <p:nvPr/>
            </p:nvSpPr>
            <p:spPr bwMode="auto">
              <a:xfrm>
                <a:off x="3526" y="2399"/>
                <a:ext cx="3" cy="102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9" name="Rectangle 255"/>
              <p:cNvSpPr>
                <a:spLocks noChangeArrowheads="1"/>
              </p:cNvSpPr>
              <p:nvPr/>
            </p:nvSpPr>
            <p:spPr bwMode="auto">
              <a:xfrm>
                <a:off x="3531" y="2709"/>
                <a:ext cx="1" cy="71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0" name="Rectangle 256"/>
              <p:cNvSpPr>
                <a:spLocks noChangeArrowheads="1"/>
              </p:cNvSpPr>
              <p:nvPr/>
            </p:nvSpPr>
            <p:spPr bwMode="auto">
              <a:xfrm>
                <a:off x="3535" y="2613"/>
                <a:ext cx="2" cy="80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1" name="Rectangle 257"/>
              <p:cNvSpPr>
                <a:spLocks noChangeArrowheads="1"/>
              </p:cNvSpPr>
              <p:nvPr/>
            </p:nvSpPr>
            <p:spPr bwMode="auto">
              <a:xfrm>
                <a:off x="3539" y="2503"/>
                <a:ext cx="2" cy="91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2" name="Rectangle 258"/>
              <p:cNvSpPr>
                <a:spLocks noChangeArrowheads="1"/>
              </p:cNvSpPr>
              <p:nvPr/>
            </p:nvSpPr>
            <p:spPr bwMode="auto">
              <a:xfrm>
                <a:off x="3543" y="2318"/>
                <a:ext cx="2" cy="110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3" name="Rectangle 259"/>
              <p:cNvSpPr>
                <a:spLocks noChangeArrowheads="1"/>
              </p:cNvSpPr>
              <p:nvPr/>
            </p:nvSpPr>
            <p:spPr bwMode="auto">
              <a:xfrm>
                <a:off x="3547" y="2643"/>
                <a:ext cx="2" cy="77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4" name="Rectangle 260"/>
              <p:cNvSpPr>
                <a:spLocks noChangeArrowheads="1"/>
              </p:cNvSpPr>
              <p:nvPr/>
            </p:nvSpPr>
            <p:spPr bwMode="auto">
              <a:xfrm>
                <a:off x="3551" y="2464"/>
                <a:ext cx="2" cy="95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5" name="Rectangle 261"/>
              <p:cNvSpPr>
                <a:spLocks noChangeArrowheads="1"/>
              </p:cNvSpPr>
              <p:nvPr/>
            </p:nvSpPr>
            <p:spPr bwMode="auto">
              <a:xfrm>
                <a:off x="3555" y="2555"/>
                <a:ext cx="2" cy="8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6" name="Rectangle 262"/>
              <p:cNvSpPr>
                <a:spLocks noChangeArrowheads="1"/>
              </p:cNvSpPr>
              <p:nvPr/>
            </p:nvSpPr>
            <p:spPr bwMode="auto">
              <a:xfrm>
                <a:off x="3559" y="2652"/>
                <a:ext cx="2" cy="76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7" name="Rectangle 263"/>
              <p:cNvSpPr>
                <a:spLocks noChangeArrowheads="1"/>
              </p:cNvSpPr>
              <p:nvPr/>
            </p:nvSpPr>
            <p:spPr bwMode="auto">
              <a:xfrm>
                <a:off x="3563" y="2624"/>
                <a:ext cx="2" cy="79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8" name="Rectangle 264"/>
              <p:cNvSpPr>
                <a:spLocks noChangeArrowheads="1"/>
              </p:cNvSpPr>
              <p:nvPr/>
            </p:nvSpPr>
            <p:spPr bwMode="auto">
              <a:xfrm>
                <a:off x="3567" y="2239"/>
                <a:ext cx="2" cy="118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9" name="Rectangle 265"/>
              <p:cNvSpPr>
                <a:spLocks noChangeArrowheads="1"/>
              </p:cNvSpPr>
              <p:nvPr/>
            </p:nvSpPr>
            <p:spPr bwMode="auto">
              <a:xfrm>
                <a:off x="3571" y="2232"/>
                <a:ext cx="2" cy="118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0" name="Rectangle 266"/>
              <p:cNvSpPr>
                <a:spLocks noChangeArrowheads="1"/>
              </p:cNvSpPr>
              <p:nvPr/>
            </p:nvSpPr>
            <p:spPr bwMode="auto">
              <a:xfrm>
                <a:off x="3575" y="2754"/>
                <a:ext cx="2" cy="66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1" name="Rectangle 267"/>
              <p:cNvSpPr>
                <a:spLocks noChangeArrowheads="1"/>
              </p:cNvSpPr>
              <p:nvPr/>
            </p:nvSpPr>
            <p:spPr bwMode="auto">
              <a:xfrm>
                <a:off x="3579" y="2477"/>
                <a:ext cx="2" cy="94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2" name="Rectangle 268"/>
              <p:cNvSpPr>
                <a:spLocks noChangeArrowheads="1"/>
              </p:cNvSpPr>
              <p:nvPr/>
            </p:nvSpPr>
            <p:spPr bwMode="auto">
              <a:xfrm>
                <a:off x="3583" y="2367"/>
                <a:ext cx="2" cy="105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3" name="Rectangle 269"/>
              <p:cNvSpPr>
                <a:spLocks noChangeArrowheads="1"/>
              </p:cNvSpPr>
              <p:nvPr/>
            </p:nvSpPr>
            <p:spPr bwMode="auto">
              <a:xfrm>
                <a:off x="3587" y="2432"/>
                <a:ext cx="2" cy="98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4" name="Rectangle 270"/>
              <p:cNvSpPr>
                <a:spLocks noChangeArrowheads="1"/>
              </p:cNvSpPr>
              <p:nvPr/>
            </p:nvSpPr>
            <p:spPr bwMode="auto">
              <a:xfrm>
                <a:off x="3591" y="2539"/>
                <a:ext cx="2" cy="88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5" name="Rectangle 271"/>
              <p:cNvSpPr>
                <a:spLocks noChangeArrowheads="1"/>
              </p:cNvSpPr>
              <p:nvPr/>
            </p:nvSpPr>
            <p:spPr bwMode="auto">
              <a:xfrm>
                <a:off x="3596" y="2370"/>
                <a:ext cx="1" cy="105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6" name="Rectangle 272"/>
              <p:cNvSpPr>
                <a:spLocks noChangeArrowheads="1"/>
              </p:cNvSpPr>
              <p:nvPr/>
            </p:nvSpPr>
            <p:spPr bwMode="auto">
              <a:xfrm>
                <a:off x="3599" y="2459"/>
                <a:ext cx="3" cy="96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7" name="Rectangle 273"/>
              <p:cNvSpPr>
                <a:spLocks noChangeArrowheads="1"/>
              </p:cNvSpPr>
              <p:nvPr/>
            </p:nvSpPr>
            <p:spPr bwMode="auto">
              <a:xfrm>
                <a:off x="3604" y="2333"/>
                <a:ext cx="1" cy="108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8" name="Line 274"/>
              <p:cNvSpPr>
                <a:spLocks noChangeShapeType="1"/>
              </p:cNvSpPr>
              <p:nvPr/>
            </p:nvSpPr>
            <p:spPr bwMode="auto">
              <a:xfrm>
                <a:off x="841" y="1741"/>
                <a:ext cx="1" cy="167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9" name="Line 275"/>
              <p:cNvSpPr>
                <a:spLocks noChangeShapeType="1"/>
              </p:cNvSpPr>
              <p:nvPr/>
            </p:nvSpPr>
            <p:spPr bwMode="auto">
              <a:xfrm>
                <a:off x="822" y="3420"/>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0" name="Line 276"/>
              <p:cNvSpPr>
                <a:spLocks noChangeShapeType="1"/>
              </p:cNvSpPr>
              <p:nvPr/>
            </p:nvSpPr>
            <p:spPr bwMode="auto">
              <a:xfrm>
                <a:off x="822" y="3308"/>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1" name="Line 277"/>
              <p:cNvSpPr>
                <a:spLocks noChangeShapeType="1"/>
              </p:cNvSpPr>
              <p:nvPr/>
            </p:nvSpPr>
            <p:spPr bwMode="auto">
              <a:xfrm>
                <a:off x="822" y="3196"/>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 name="Line 278"/>
              <p:cNvSpPr>
                <a:spLocks noChangeShapeType="1"/>
              </p:cNvSpPr>
              <p:nvPr/>
            </p:nvSpPr>
            <p:spPr bwMode="auto">
              <a:xfrm>
                <a:off x="822" y="3084"/>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3" name="Line 279"/>
              <p:cNvSpPr>
                <a:spLocks noChangeShapeType="1"/>
              </p:cNvSpPr>
              <p:nvPr/>
            </p:nvSpPr>
            <p:spPr bwMode="auto">
              <a:xfrm>
                <a:off x="822" y="2972"/>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4" name="Line 280"/>
              <p:cNvSpPr>
                <a:spLocks noChangeShapeType="1"/>
              </p:cNvSpPr>
              <p:nvPr/>
            </p:nvSpPr>
            <p:spPr bwMode="auto">
              <a:xfrm>
                <a:off x="822" y="2860"/>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5" name="Line 281"/>
              <p:cNvSpPr>
                <a:spLocks noChangeShapeType="1"/>
              </p:cNvSpPr>
              <p:nvPr/>
            </p:nvSpPr>
            <p:spPr bwMode="auto">
              <a:xfrm>
                <a:off x="822" y="2748"/>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6" name="Line 282"/>
              <p:cNvSpPr>
                <a:spLocks noChangeShapeType="1"/>
              </p:cNvSpPr>
              <p:nvPr/>
            </p:nvSpPr>
            <p:spPr bwMode="auto">
              <a:xfrm>
                <a:off x="822" y="2637"/>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7" name="Line 283"/>
              <p:cNvSpPr>
                <a:spLocks noChangeShapeType="1"/>
              </p:cNvSpPr>
              <p:nvPr/>
            </p:nvSpPr>
            <p:spPr bwMode="auto">
              <a:xfrm>
                <a:off x="822" y="2524"/>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8" name="Line 284"/>
              <p:cNvSpPr>
                <a:spLocks noChangeShapeType="1"/>
              </p:cNvSpPr>
              <p:nvPr/>
            </p:nvSpPr>
            <p:spPr bwMode="auto">
              <a:xfrm>
                <a:off x="822" y="2413"/>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9" name="Line 285"/>
              <p:cNvSpPr>
                <a:spLocks noChangeShapeType="1"/>
              </p:cNvSpPr>
              <p:nvPr/>
            </p:nvSpPr>
            <p:spPr bwMode="auto">
              <a:xfrm>
                <a:off x="822" y="2300"/>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0" name="Line 286"/>
              <p:cNvSpPr>
                <a:spLocks noChangeShapeType="1"/>
              </p:cNvSpPr>
              <p:nvPr/>
            </p:nvSpPr>
            <p:spPr bwMode="auto">
              <a:xfrm>
                <a:off x="822" y="2189"/>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1" name="Line 287"/>
              <p:cNvSpPr>
                <a:spLocks noChangeShapeType="1"/>
              </p:cNvSpPr>
              <p:nvPr/>
            </p:nvSpPr>
            <p:spPr bwMode="auto">
              <a:xfrm>
                <a:off x="822" y="2077"/>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2" name="Line 288"/>
              <p:cNvSpPr>
                <a:spLocks noChangeShapeType="1"/>
              </p:cNvSpPr>
              <p:nvPr/>
            </p:nvSpPr>
            <p:spPr bwMode="auto">
              <a:xfrm>
                <a:off x="822" y="1965"/>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3" name="Line 289"/>
              <p:cNvSpPr>
                <a:spLocks noChangeShapeType="1"/>
              </p:cNvSpPr>
              <p:nvPr/>
            </p:nvSpPr>
            <p:spPr bwMode="auto">
              <a:xfrm>
                <a:off x="822" y="1853"/>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4" name="Line 290"/>
              <p:cNvSpPr>
                <a:spLocks noChangeShapeType="1"/>
              </p:cNvSpPr>
              <p:nvPr/>
            </p:nvSpPr>
            <p:spPr bwMode="auto">
              <a:xfrm>
                <a:off x="822" y="1741"/>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5" name="Line 291"/>
              <p:cNvSpPr>
                <a:spLocks noChangeShapeType="1"/>
              </p:cNvSpPr>
              <p:nvPr/>
            </p:nvSpPr>
            <p:spPr bwMode="auto">
              <a:xfrm>
                <a:off x="816" y="3420"/>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 name="Line 292"/>
              <p:cNvSpPr>
                <a:spLocks noChangeShapeType="1"/>
              </p:cNvSpPr>
              <p:nvPr/>
            </p:nvSpPr>
            <p:spPr bwMode="auto">
              <a:xfrm>
                <a:off x="816" y="3084"/>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7" name="Line 293"/>
              <p:cNvSpPr>
                <a:spLocks noChangeShapeType="1"/>
              </p:cNvSpPr>
              <p:nvPr/>
            </p:nvSpPr>
            <p:spPr bwMode="auto">
              <a:xfrm>
                <a:off x="816" y="2748"/>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8" name="Line 294"/>
              <p:cNvSpPr>
                <a:spLocks noChangeShapeType="1"/>
              </p:cNvSpPr>
              <p:nvPr/>
            </p:nvSpPr>
            <p:spPr bwMode="auto">
              <a:xfrm>
                <a:off x="816" y="2413"/>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9" name="Line 295"/>
              <p:cNvSpPr>
                <a:spLocks noChangeShapeType="1"/>
              </p:cNvSpPr>
              <p:nvPr/>
            </p:nvSpPr>
            <p:spPr bwMode="auto">
              <a:xfrm>
                <a:off x="816" y="2077"/>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0" name="Line 296"/>
              <p:cNvSpPr>
                <a:spLocks noChangeShapeType="1"/>
              </p:cNvSpPr>
              <p:nvPr/>
            </p:nvSpPr>
            <p:spPr bwMode="auto">
              <a:xfrm>
                <a:off x="816" y="1741"/>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1" name="Line 297"/>
              <p:cNvSpPr>
                <a:spLocks noChangeShapeType="1"/>
              </p:cNvSpPr>
              <p:nvPr/>
            </p:nvSpPr>
            <p:spPr bwMode="auto">
              <a:xfrm>
                <a:off x="841" y="3420"/>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2" name="Line 298"/>
              <p:cNvSpPr>
                <a:spLocks noChangeShapeType="1"/>
              </p:cNvSpPr>
              <p:nvPr/>
            </p:nvSpPr>
            <p:spPr bwMode="auto">
              <a:xfrm flipV="1">
                <a:off x="841"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3" name="Line 299"/>
              <p:cNvSpPr>
                <a:spLocks noChangeShapeType="1"/>
              </p:cNvSpPr>
              <p:nvPr/>
            </p:nvSpPr>
            <p:spPr bwMode="auto">
              <a:xfrm flipV="1">
                <a:off x="1043"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4" name="Line 300"/>
              <p:cNvSpPr>
                <a:spLocks noChangeShapeType="1"/>
              </p:cNvSpPr>
              <p:nvPr/>
            </p:nvSpPr>
            <p:spPr bwMode="auto">
              <a:xfrm flipV="1">
                <a:off x="1245"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5" name="Line 301"/>
              <p:cNvSpPr>
                <a:spLocks noChangeShapeType="1"/>
              </p:cNvSpPr>
              <p:nvPr/>
            </p:nvSpPr>
            <p:spPr bwMode="auto">
              <a:xfrm flipV="1">
                <a:off x="1447"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6" name="Line 302"/>
              <p:cNvSpPr>
                <a:spLocks noChangeShapeType="1"/>
              </p:cNvSpPr>
              <p:nvPr/>
            </p:nvSpPr>
            <p:spPr bwMode="auto">
              <a:xfrm flipV="1">
                <a:off x="1650"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7" name="Line 303"/>
              <p:cNvSpPr>
                <a:spLocks noChangeShapeType="1"/>
              </p:cNvSpPr>
              <p:nvPr/>
            </p:nvSpPr>
            <p:spPr bwMode="auto">
              <a:xfrm flipV="1">
                <a:off x="1851"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8" name="Line 304"/>
              <p:cNvSpPr>
                <a:spLocks noChangeShapeType="1"/>
              </p:cNvSpPr>
              <p:nvPr/>
            </p:nvSpPr>
            <p:spPr bwMode="auto">
              <a:xfrm flipV="1">
                <a:off x="2054"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9" name="Line 305"/>
              <p:cNvSpPr>
                <a:spLocks noChangeShapeType="1"/>
              </p:cNvSpPr>
              <p:nvPr/>
            </p:nvSpPr>
            <p:spPr bwMode="auto">
              <a:xfrm flipV="1">
                <a:off x="2256"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0" name="Line 306"/>
              <p:cNvSpPr>
                <a:spLocks noChangeShapeType="1"/>
              </p:cNvSpPr>
              <p:nvPr/>
            </p:nvSpPr>
            <p:spPr bwMode="auto">
              <a:xfrm flipV="1">
                <a:off x="2458"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1" name="Line 307"/>
              <p:cNvSpPr>
                <a:spLocks noChangeShapeType="1"/>
              </p:cNvSpPr>
              <p:nvPr/>
            </p:nvSpPr>
            <p:spPr bwMode="auto">
              <a:xfrm flipV="1">
                <a:off x="2660"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2" name="Line 308"/>
              <p:cNvSpPr>
                <a:spLocks noChangeShapeType="1"/>
              </p:cNvSpPr>
              <p:nvPr/>
            </p:nvSpPr>
            <p:spPr bwMode="auto">
              <a:xfrm flipV="1">
                <a:off x="2862"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3" name="Line 309"/>
              <p:cNvSpPr>
                <a:spLocks noChangeShapeType="1"/>
              </p:cNvSpPr>
              <p:nvPr/>
            </p:nvSpPr>
            <p:spPr bwMode="auto">
              <a:xfrm flipV="1">
                <a:off x="3065"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4" name="Line 310"/>
              <p:cNvSpPr>
                <a:spLocks noChangeShapeType="1"/>
              </p:cNvSpPr>
              <p:nvPr/>
            </p:nvSpPr>
            <p:spPr bwMode="auto">
              <a:xfrm flipV="1">
                <a:off x="3267"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5" name="Line 311"/>
              <p:cNvSpPr>
                <a:spLocks noChangeShapeType="1"/>
              </p:cNvSpPr>
              <p:nvPr/>
            </p:nvSpPr>
            <p:spPr bwMode="auto">
              <a:xfrm flipV="1">
                <a:off x="3469"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6" name="Rectangle 312"/>
              <p:cNvSpPr>
                <a:spLocks noChangeArrowheads="1"/>
              </p:cNvSpPr>
              <p:nvPr/>
            </p:nvSpPr>
            <p:spPr bwMode="auto">
              <a:xfrm>
                <a:off x="621" y="3374"/>
                <a:ext cx="21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0.00</a:t>
                </a:r>
                <a:endParaRPr lang="de-DE" altLang="de-DE"/>
              </a:p>
            </p:txBody>
          </p:sp>
          <p:sp>
            <p:nvSpPr>
              <p:cNvPr id="117" name="Rectangle 313"/>
              <p:cNvSpPr>
                <a:spLocks noChangeArrowheads="1"/>
              </p:cNvSpPr>
              <p:nvPr/>
            </p:nvSpPr>
            <p:spPr bwMode="auto">
              <a:xfrm>
                <a:off x="621" y="3039"/>
                <a:ext cx="21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3.00</a:t>
                </a:r>
                <a:endParaRPr lang="de-DE" altLang="de-DE"/>
              </a:p>
            </p:txBody>
          </p:sp>
          <p:sp>
            <p:nvSpPr>
              <p:cNvPr id="118" name="Rectangle 314"/>
              <p:cNvSpPr>
                <a:spLocks noChangeArrowheads="1"/>
              </p:cNvSpPr>
              <p:nvPr/>
            </p:nvSpPr>
            <p:spPr bwMode="auto">
              <a:xfrm>
                <a:off x="621" y="2702"/>
                <a:ext cx="21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6.00</a:t>
                </a:r>
                <a:endParaRPr lang="de-DE" altLang="de-DE"/>
              </a:p>
            </p:txBody>
          </p:sp>
          <p:sp>
            <p:nvSpPr>
              <p:cNvPr id="119" name="Rectangle 315"/>
              <p:cNvSpPr>
                <a:spLocks noChangeArrowheads="1"/>
              </p:cNvSpPr>
              <p:nvPr/>
            </p:nvSpPr>
            <p:spPr bwMode="auto">
              <a:xfrm>
                <a:off x="621" y="2367"/>
                <a:ext cx="21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9.00</a:t>
                </a:r>
                <a:endParaRPr lang="de-DE" altLang="de-DE"/>
              </a:p>
            </p:txBody>
          </p:sp>
          <p:sp>
            <p:nvSpPr>
              <p:cNvPr id="120" name="Rectangle 316"/>
              <p:cNvSpPr>
                <a:spLocks noChangeArrowheads="1"/>
              </p:cNvSpPr>
              <p:nvPr/>
            </p:nvSpPr>
            <p:spPr bwMode="auto">
              <a:xfrm>
                <a:off x="576" y="2031"/>
                <a:ext cx="259"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12.00</a:t>
                </a:r>
                <a:endParaRPr lang="de-DE" altLang="de-DE"/>
              </a:p>
            </p:txBody>
          </p:sp>
          <p:sp>
            <p:nvSpPr>
              <p:cNvPr id="121" name="Rectangle 317"/>
              <p:cNvSpPr>
                <a:spLocks noChangeArrowheads="1"/>
              </p:cNvSpPr>
              <p:nvPr/>
            </p:nvSpPr>
            <p:spPr bwMode="auto">
              <a:xfrm>
                <a:off x="576" y="1695"/>
                <a:ext cx="259"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15.00</a:t>
                </a:r>
                <a:endParaRPr lang="de-DE" altLang="de-DE"/>
              </a:p>
            </p:txBody>
          </p:sp>
          <p:sp>
            <p:nvSpPr>
              <p:cNvPr id="122" name="Rectangle 318"/>
              <p:cNvSpPr>
                <a:spLocks noChangeArrowheads="1"/>
              </p:cNvSpPr>
              <p:nvPr/>
            </p:nvSpPr>
            <p:spPr bwMode="auto">
              <a:xfrm>
                <a:off x="752"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1320</a:t>
                </a:r>
                <a:endParaRPr lang="de-DE" altLang="de-DE"/>
              </a:p>
            </p:txBody>
          </p:sp>
          <p:sp>
            <p:nvSpPr>
              <p:cNvPr id="123" name="Rectangle 319"/>
              <p:cNvSpPr>
                <a:spLocks noChangeArrowheads="1"/>
              </p:cNvSpPr>
              <p:nvPr/>
            </p:nvSpPr>
            <p:spPr bwMode="auto">
              <a:xfrm>
                <a:off x="954"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1370</a:t>
                </a:r>
                <a:endParaRPr lang="de-DE" altLang="de-DE"/>
              </a:p>
            </p:txBody>
          </p:sp>
          <p:sp>
            <p:nvSpPr>
              <p:cNvPr id="124" name="Rectangle 320"/>
              <p:cNvSpPr>
                <a:spLocks noChangeArrowheads="1"/>
              </p:cNvSpPr>
              <p:nvPr/>
            </p:nvSpPr>
            <p:spPr bwMode="auto">
              <a:xfrm>
                <a:off x="1157"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1420</a:t>
                </a:r>
                <a:endParaRPr lang="de-DE" altLang="de-DE"/>
              </a:p>
            </p:txBody>
          </p:sp>
          <p:sp>
            <p:nvSpPr>
              <p:cNvPr id="125" name="Rectangle 321"/>
              <p:cNvSpPr>
                <a:spLocks noChangeArrowheads="1"/>
              </p:cNvSpPr>
              <p:nvPr/>
            </p:nvSpPr>
            <p:spPr bwMode="auto">
              <a:xfrm>
                <a:off x="1359"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1470</a:t>
                </a:r>
                <a:endParaRPr lang="de-DE" altLang="de-DE"/>
              </a:p>
            </p:txBody>
          </p:sp>
          <p:sp>
            <p:nvSpPr>
              <p:cNvPr id="126" name="Rectangle 322"/>
              <p:cNvSpPr>
                <a:spLocks noChangeArrowheads="1"/>
              </p:cNvSpPr>
              <p:nvPr/>
            </p:nvSpPr>
            <p:spPr bwMode="auto">
              <a:xfrm>
                <a:off x="1561"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1520</a:t>
                </a:r>
                <a:endParaRPr lang="de-DE" altLang="de-DE"/>
              </a:p>
            </p:txBody>
          </p:sp>
          <p:sp>
            <p:nvSpPr>
              <p:cNvPr id="127" name="Rectangle 323"/>
              <p:cNvSpPr>
                <a:spLocks noChangeArrowheads="1"/>
              </p:cNvSpPr>
              <p:nvPr/>
            </p:nvSpPr>
            <p:spPr bwMode="auto">
              <a:xfrm>
                <a:off x="1763"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1570</a:t>
                </a:r>
                <a:endParaRPr lang="de-DE" altLang="de-DE"/>
              </a:p>
            </p:txBody>
          </p:sp>
          <p:sp>
            <p:nvSpPr>
              <p:cNvPr id="128" name="Rectangle 324"/>
              <p:cNvSpPr>
                <a:spLocks noChangeArrowheads="1"/>
              </p:cNvSpPr>
              <p:nvPr/>
            </p:nvSpPr>
            <p:spPr bwMode="auto">
              <a:xfrm>
                <a:off x="1965"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1620</a:t>
                </a:r>
                <a:endParaRPr lang="de-DE" altLang="de-DE"/>
              </a:p>
            </p:txBody>
          </p:sp>
          <p:sp>
            <p:nvSpPr>
              <p:cNvPr id="129" name="Rectangle 325"/>
              <p:cNvSpPr>
                <a:spLocks noChangeArrowheads="1"/>
              </p:cNvSpPr>
              <p:nvPr/>
            </p:nvSpPr>
            <p:spPr bwMode="auto">
              <a:xfrm>
                <a:off x="2168"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1670</a:t>
                </a:r>
                <a:endParaRPr lang="de-DE" altLang="de-DE"/>
              </a:p>
            </p:txBody>
          </p:sp>
          <p:sp>
            <p:nvSpPr>
              <p:cNvPr id="130" name="Rectangle 326"/>
              <p:cNvSpPr>
                <a:spLocks noChangeArrowheads="1"/>
              </p:cNvSpPr>
              <p:nvPr/>
            </p:nvSpPr>
            <p:spPr bwMode="auto">
              <a:xfrm>
                <a:off x="2370"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1720</a:t>
                </a:r>
                <a:endParaRPr lang="de-DE" altLang="de-DE"/>
              </a:p>
            </p:txBody>
          </p:sp>
          <p:sp>
            <p:nvSpPr>
              <p:cNvPr id="131" name="Rectangle 327"/>
              <p:cNvSpPr>
                <a:spLocks noChangeArrowheads="1"/>
              </p:cNvSpPr>
              <p:nvPr/>
            </p:nvSpPr>
            <p:spPr bwMode="auto">
              <a:xfrm>
                <a:off x="2572"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1770</a:t>
                </a:r>
                <a:endParaRPr lang="de-DE" altLang="de-DE"/>
              </a:p>
            </p:txBody>
          </p:sp>
          <p:sp>
            <p:nvSpPr>
              <p:cNvPr id="132" name="Rectangle 328"/>
              <p:cNvSpPr>
                <a:spLocks noChangeArrowheads="1"/>
              </p:cNvSpPr>
              <p:nvPr/>
            </p:nvSpPr>
            <p:spPr bwMode="auto">
              <a:xfrm>
                <a:off x="2774"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1820</a:t>
                </a:r>
                <a:endParaRPr lang="de-DE" altLang="de-DE"/>
              </a:p>
            </p:txBody>
          </p:sp>
          <p:sp>
            <p:nvSpPr>
              <p:cNvPr id="133" name="Rectangle 329"/>
              <p:cNvSpPr>
                <a:spLocks noChangeArrowheads="1"/>
              </p:cNvSpPr>
              <p:nvPr/>
            </p:nvSpPr>
            <p:spPr bwMode="auto">
              <a:xfrm>
                <a:off x="2976"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1870</a:t>
                </a:r>
                <a:endParaRPr lang="de-DE" altLang="de-DE"/>
              </a:p>
            </p:txBody>
          </p:sp>
          <p:sp>
            <p:nvSpPr>
              <p:cNvPr id="134" name="Rectangle 330"/>
              <p:cNvSpPr>
                <a:spLocks noChangeArrowheads="1"/>
              </p:cNvSpPr>
              <p:nvPr/>
            </p:nvSpPr>
            <p:spPr bwMode="auto">
              <a:xfrm>
                <a:off x="3179"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1920</a:t>
                </a:r>
                <a:endParaRPr lang="de-DE" altLang="de-DE"/>
              </a:p>
            </p:txBody>
          </p:sp>
          <p:sp>
            <p:nvSpPr>
              <p:cNvPr id="135" name="Rectangle 331"/>
              <p:cNvSpPr>
                <a:spLocks noChangeArrowheads="1"/>
              </p:cNvSpPr>
              <p:nvPr/>
            </p:nvSpPr>
            <p:spPr bwMode="auto">
              <a:xfrm>
                <a:off x="3381"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1970</a:t>
                </a:r>
                <a:endParaRPr lang="de-DE" altLang="de-DE"/>
              </a:p>
            </p:txBody>
          </p:sp>
          <p:sp>
            <p:nvSpPr>
              <p:cNvPr id="136" name="Rectangle 332"/>
              <p:cNvSpPr>
                <a:spLocks noChangeArrowheads="1"/>
              </p:cNvSpPr>
              <p:nvPr/>
            </p:nvSpPr>
            <p:spPr bwMode="auto">
              <a:xfrm rot="-5400000">
                <a:off x="-285" y="2449"/>
                <a:ext cx="156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100" b="1">
                    <a:solidFill>
                      <a:srgbClr val="000000"/>
                    </a:solidFill>
                  </a:rPr>
                  <a:t>Water level gauge Cologne/Rhine [m]</a:t>
                </a:r>
                <a:endParaRPr lang="de-DE" altLang="de-DE"/>
              </a:p>
            </p:txBody>
          </p:sp>
        </p:grpSp>
      </p:grpSp>
      <p:grpSp>
        <p:nvGrpSpPr>
          <p:cNvPr id="337" name="Gruppieren 345"/>
          <p:cNvGrpSpPr>
            <a:grpSpLocks noChangeAspect="1"/>
          </p:cNvGrpSpPr>
          <p:nvPr/>
        </p:nvGrpSpPr>
        <p:grpSpPr bwMode="auto">
          <a:xfrm>
            <a:off x="5278275" y="1233360"/>
            <a:ext cx="3758221" cy="5436000"/>
            <a:chOff x="5143504" y="714356"/>
            <a:chExt cx="3929090" cy="5441693"/>
          </a:xfrm>
        </p:grpSpPr>
        <p:pic>
          <p:nvPicPr>
            <p:cNvPr id="338" name="Picture 2" descr="Bild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3504" y="714356"/>
              <a:ext cx="2290417" cy="1669455"/>
            </a:xfrm>
            <a:prstGeom prst="rect">
              <a:avLst/>
            </a:prstGeom>
            <a:noFill/>
            <a:ln w="9525"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339" name="Picture 3" descr="Bild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4088" y="1738380"/>
              <a:ext cx="2290417" cy="1669455"/>
            </a:xfrm>
            <a:prstGeom prst="rect">
              <a:avLst/>
            </a:prstGeom>
            <a:noFill/>
            <a:ln w="9525"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340" name="Picture 4" descr="Bild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0374" y="3069154"/>
              <a:ext cx="2290418" cy="1669455"/>
            </a:xfrm>
            <a:prstGeom prst="rect">
              <a:avLst/>
            </a:prstGeom>
            <a:noFill/>
            <a:ln w="9525"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341" name="Picture 5" descr="Bild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8452" y="4484313"/>
              <a:ext cx="2294142" cy="1671736"/>
            </a:xfrm>
            <a:prstGeom prst="rect">
              <a:avLst/>
            </a:prstGeom>
            <a:noFill/>
            <a:ln w="9525"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342" name="Picture 9" descr="steb3_rg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1534" y="1418371"/>
              <a:ext cx="1346746" cy="28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4" name="Rectangle 2"/>
          <p:cNvSpPr>
            <a:spLocks noChangeArrowheads="1"/>
          </p:cNvSpPr>
          <p:nvPr/>
        </p:nvSpPr>
        <p:spPr bwMode="auto">
          <a:xfrm>
            <a:off x="19412" y="73886"/>
            <a:ext cx="741580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dirty="0">
                <a:latin typeface="Calibri" panose="020F0502020204030204" pitchFamily="34" charset="0"/>
              </a:rPr>
              <a:t>Flood risk for cities near rivers (simple approach)</a:t>
            </a:r>
            <a:endParaRPr lang="en-GB" altLang="en-US" sz="2400" dirty="0"/>
          </a:p>
        </p:txBody>
      </p:sp>
      <p:sp>
        <p:nvSpPr>
          <p:cNvPr id="4" name="Text Box 6"/>
          <p:cNvSpPr txBox="1">
            <a:spLocks noChangeArrowheads="1"/>
          </p:cNvSpPr>
          <p:nvPr/>
        </p:nvSpPr>
        <p:spPr bwMode="auto">
          <a:xfrm>
            <a:off x="218306" y="764704"/>
            <a:ext cx="6177800"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92100" indent="-2921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ts val="600"/>
              </a:spcBef>
              <a:spcAft>
                <a:spcPts val="0"/>
              </a:spcAft>
            </a:pPr>
            <a:r>
              <a:rPr lang="en-US" altLang="de-DE" dirty="0">
                <a:latin typeface="Calibri" panose="020F0502020204030204" pitchFamily="34" charset="0"/>
              </a:rPr>
              <a:t>Risk analysis for Cologne/Rhine</a:t>
            </a:r>
            <a:endParaRPr lang="en-GB" altLang="de-DE" sz="1800" b="0" dirty="0">
              <a:latin typeface="Calibri" panose="020F0502020204030204" pitchFamily="34" charset="0"/>
            </a:endParaRPr>
          </a:p>
          <a:p>
            <a:pPr eaLnBrk="1" hangingPunct="1">
              <a:lnSpc>
                <a:spcPct val="100000"/>
              </a:lnSpc>
              <a:spcBef>
                <a:spcPts val="600"/>
              </a:spcBef>
              <a:spcAft>
                <a:spcPts val="0"/>
              </a:spcAft>
              <a:buFont typeface="Wingdings" panose="05000000000000000000" pitchFamily="2" charset="2"/>
              <a:buChar char="§"/>
            </a:pPr>
            <a:r>
              <a:rPr lang="de-DE" altLang="de-DE" sz="1800" b="0" dirty="0">
                <a:latin typeface="Calibri" panose="020F0502020204030204" pitchFamily="34" charset="0"/>
              </a:rPr>
              <a:t>FFA </a:t>
            </a:r>
            <a:r>
              <a:rPr lang="de-DE" altLang="de-DE" sz="1800" b="0" dirty="0" err="1">
                <a:latin typeface="Calibri" panose="020F0502020204030204" pitchFamily="34" charset="0"/>
              </a:rPr>
              <a:t>based</a:t>
            </a:r>
            <a:r>
              <a:rPr lang="de-DE" altLang="de-DE" sz="1800" b="0" dirty="0">
                <a:latin typeface="Calibri" panose="020F0502020204030204" pitchFamily="34" charset="0"/>
              </a:rPr>
              <a:t> on </a:t>
            </a:r>
            <a:r>
              <a:rPr lang="de-DE" altLang="de-DE" sz="1800" b="0" dirty="0" err="1">
                <a:latin typeface="Calibri" panose="020F0502020204030204" pitchFamily="34" charset="0"/>
              </a:rPr>
              <a:t>long</a:t>
            </a:r>
            <a:r>
              <a:rPr lang="de-DE" altLang="de-DE" sz="1800" b="0" dirty="0">
                <a:latin typeface="Calibri" panose="020F0502020204030204" pitchFamily="34" charset="0"/>
              </a:rPr>
              <a:t>-term </a:t>
            </a:r>
            <a:r>
              <a:rPr lang="de-DE" altLang="de-DE" sz="1800" b="0" dirty="0" err="1">
                <a:latin typeface="Calibri" panose="020F0502020204030204" pitchFamily="34" charset="0"/>
              </a:rPr>
              <a:t>observations</a:t>
            </a:r>
            <a:endParaRPr lang="en-GB" altLang="de-DE" sz="1800" b="0" dirty="0">
              <a:latin typeface="Calibri" panose="020F0502020204030204" pitchFamily="34" charset="0"/>
            </a:endParaRPr>
          </a:p>
          <a:p>
            <a:pPr eaLnBrk="1" hangingPunct="1">
              <a:lnSpc>
                <a:spcPct val="100000"/>
              </a:lnSpc>
              <a:spcBef>
                <a:spcPts val="600"/>
              </a:spcBef>
              <a:spcAft>
                <a:spcPts val="0"/>
              </a:spcAft>
              <a:buFont typeface="Wingdings" panose="05000000000000000000" pitchFamily="2" charset="2"/>
              <a:buChar char="§"/>
            </a:pPr>
            <a:r>
              <a:rPr lang="en-US" altLang="de-DE" dirty="0">
                <a:latin typeface="Calibri" panose="020F0502020204030204" pitchFamily="34" charset="0"/>
              </a:rPr>
              <a:t>Transfer of water levels to flood plains</a:t>
            </a:r>
            <a:endParaRPr lang="de-DE" altLang="de-DE" sz="1800" b="0" dirty="0">
              <a:latin typeface="Calibri" panose="020F0502020204030204" pitchFamily="34" charset="0"/>
            </a:endParaRPr>
          </a:p>
          <a:p>
            <a:pPr eaLnBrk="1" hangingPunct="1">
              <a:lnSpc>
                <a:spcPct val="100000"/>
              </a:lnSpc>
              <a:spcBef>
                <a:spcPts val="600"/>
              </a:spcBef>
              <a:spcAft>
                <a:spcPts val="0"/>
              </a:spcAft>
              <a:buFont typeface="Wingdings" panose="05000000000000000000" pitchFamily="2" charset="2"/>
              <a:buChar char="§"/>
            </a:pPr>
            <a:r>
              <a:rPr lang="de-DE" altLang="de-DE" dirty="0" err="1">
                <a:latin typeface="Calibri" panose="020F0502020204030204" pitchFamily="34" charset="0"/>
              </a:rPr>
              <a:t>damage</a:t>
            </a:r>
            <a:r>
              <a:rPr lang="de-DE" altLang="de-DE" dirty="0">
                <a:latin typeface="Calibri" panose="020F0502020204030204" pitchFamily="34" charset="0"/>
              </a:rPr>
              <a:t> </a:t>
            </a:r>
            <a:r>
              <a:rPr lang="de-DE" altLang="de-DE" dirty="0" err="1">
                <a:latin typeface="Calibri" panose="020F0502020204030204" pitchFamily="34" charset="0"/>
              </a:rPr>
              <a:t>assessment</a:t>
            </a:r>
            <a:endParaRPr lang="en-US" altLang="de-DE" sz="1800" b="0" dirty="0">
              <a:latin typeface="Calibri" panose="020F0502020204030204" pitchFamily="34" charset="0"/>
            </a:endParaRPr>
          </a:p>
        </p:txBody>
      </p:sp>
    </p:spTree>
    <p:extLst>
      <p:ext uri="{BB962C8B-B14F-4D97-AF65-F5344CB8AC3E}">
        <p14:creationId xmlns:p14="http://schemas.microsoft.com/office/powerpoint/2010/main" val="56356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5"/>
          <p:cNvSpPr>
            <a:spLocks noChangeArrowheads="1"/>
          </p:cNvSpPr>
          <p:nvPr/>
        </p:nvSpPr>
        <p:spPr bwMode="auto">
          <a:xfrm>
            <a:off x="4392615" y="3381405"/>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p>
        </p:txBody>
      </p:sp>
      <p:sp>
        <p:nvSpPr>
          <p:cNvPr id="17412" name="Rectangle 6"/>
          <p:cNvSpPr>
            <a:spLocks noChangeArrowheads="1"/>
          </p:cNvSpPr>
          <p:nvPr/>
        </p:nvSpPr>
        <p:spPr bwMode="auto">
          <a:xfrm>
            <a:off x="3624263" y="3181350"/>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p>
        </p:txBody>
      </p:sp>
      <p:grpSp>
        <p:nvGrpSpPr>
          <p:cNvPr id="2" name="Gruppieren 1"/>
          <p:cNvGrpSpPr/>
          <p:nvPr/>
        </p:nvGrpSpPr>
        <p:grpSpPr>
          <a:xfrm>
            <a:off x="107950" y="1080567"/>
            <a:ext cx="8959850" cy="3284537"/>
            <a:chOff x="107950" y="1916115"/>
            <a:chExt cx="8959850" cy="3284537"/>
          </a:xfrm>
        </p:grpSpPr>
        <p:sp>
          <p:nvSpPr>
            <p:cNvPr id="3" name="Rechteck 2"/>
            <p:cNvSpPr/>
            <p:nvPr/>
          </p:nvSpPr>
          <p:spPr>
            <a:xfrm>
              <a:off x="107950" y="1916115"/>
              <a:ext cx="8959850" cy="3284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pic>
          <p:nvPicPr>
            <p:cNvPr id="17414" name="Picture 7" descr="F:\bmerz\Projekte_Bruno\texte\Veroeffentlichung_Vortrag\2015\IUGG_Prague2015\risk_haza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902" y="2060848"/>
              <a:ext cx="8748713"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 Box 3"/>
          <p:cNvSpPr txBox="1">
            <a:spLocks noChangeArrowheads="1"/>
          </p:cNvSpPr>
          <p:nvPr/>
        </p:nvSpPr>
        <p:spPr bwMode="auto">
          <a:xfrm>
            <a:off x="251520" y="4945289"/>
            <a:ext cx="8640960"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189" indent="-457189">
              <a:spcBef>
                <a:spcPts val="300"/>
              </a:spcBef>
              <a:spcAft>
                <a:spcPct val="0"/>
              </a:spcAft>
              <a:buFont typeface="Wingdings" pitchFamily="2" charset="2"/>
              <a:buChar char="Ø"/>
            </a:pPr>
            <a:r>
              <a:rPr lang="en-US" dirty="0">
                <a:latin typeface="Calibri" pitchFamily="34" charset="0"/>
              </a:rPr>
              <a:t>What can happen? Risk analysis, scenario creation (for different water levels)</a:t>
            </a:r>
            <a:endParaRPr lang="en-GB" dirty="0">
              <a:latin typeface="Calibri" pitchFamily="34" charset="0"/>
            </a:endParaRPr>
          </a:p>
          <a:p>
            <a:pPr marL="457189" indent="-457189">
              <a:spcBef>
                <a:spcPts val="300"/>
              </a:spcBef>
              <a:spcAft>
                <a:spcPct val="0"/>
              </a:spcAft>
              <a:buFont typeface="Wingdings" pitchFamily="2" charset="2"/>
              <a:buChar char="Ø"/>
            </a:pPr>
            <a:r>
              <a:rPr lang="en-US" dirty="0">
                <a:latin typeface="Calibri" pitchFamily="34" charset="0"/>
              </a:rPr>
              <a:t>How probable is it? Statistical/probabilistic analysis</a:t>
            </a:r>
            <a:endParaRPr lang="en-GB" dirty="0">
              <a:latin typeface="Calibri" pitchFamily="34" charset="0"/>
            </a:endParaRPr>
          </a:p>
          <a:p>
            <a:pPr marL="457189" indent="-457189">
              <a:spcBef>
                <a:spcPts val="300"/>
              </a:spcBef>
              <a:spcAft>
                <a:spcPct val="0"/>
              </a:spcAft>
              <a:buFont typeface="Wingdings" pitchFamily="2" charset="2"/>
              <a:buChar char="Ø"/>
            </a:pPr>
            <a:r>
              <a:rPr lang="en-US" dirty="0">
                <a:latin typeface="Calibri" pitchFamily="34" charset="0"/>
              </a:rPr>
              <a:t>What are the consequences? Exposure, vulnerability analysis</a:t>
            </a:r>
            <a:endParaRPr lang="en-GB" dirty="0">
              <a:latin typeface="Calibri" pitchFamily="34" charset="0"/>
            </a:endParaRPr>
          </a:p>
        </p:txBody>
      </p:sp>
      <p:sp>
        <p:nvSpPr>
          <p:cNvPr id="9" name="Rectangle 2"/>
          <p:cNvSpPr>
            <a:spLocks noChangeArrowheads="1"/>
          </p:cNvSpPr>
          <p:nvPr/>
        </p:nvSpPr>
        <p:spPr bwMode="auto">
          <a:xfrm>
            <a:off x="53280" y="105513"/>
            <a:ext cx="8839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dirty="0">
                <a:latin typeface="Calibri" panose="020F0502020204030204" pitchFamily="34" charset="0"/>
              </a:rPr>
              <a:t>Flood risk for cities near rivers (simple approach)</a:t>
            </a:r>
            <a:endParaRPr lang="en-GB" altLang="en-US" sz="2400" dirty="0"/>
          </a:p>
        </p:txBody>
      </p:sp>
    </p:spTree>
    <p:extLst>
      <p:ext uri="{BB962C8B-B14F-4D97-AF65-F5344CB8AC3E}">
        <p14:creationId xmlns:p14="http://schemas.microsoft.com/office/powerpoint/2010/main" val="330452207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7251"/>
            <a:ext cx="7886700" cy="364716"/>
          </a:xfrm>
        </p:spPr>
        <p:txBody>
          <a:bodyPr>
            <a:noAutofit/>
          </a:bodyPr>
          <a:lstStyle/>
          <a:p>
            <a:pPr algn="l"/>
            <a:r>
              <a:rPr lang="en-US" sz="2700" b="1" dirty="0">
                <a:latin typeface="Calibri" panose="020F0502020204030204" pitchFamily="34" charset="0"/>
                <a:cs typeface="Calibri" panose="020F0502020204030204" pitchFamily="34" charset="0"/>
              </a:rPr>
              <a:t>Changes in risk over time</a:t>
            </a:r>
            <a:endParaRPr lang="de-DE" sz="27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28650" y="822121"/>
            <a:ext cx="7886700" cy="5354842"/>
          </a:xfrm>
        </p:spPr>
        <p:txBody>
          <a:bodyPr>
            <a:normAutofit/>
          </a:bodyPr>
          <a:lstStyle/>
          <a:p>
            <a:r>
              <a:rPr lang="en-US" sz="1600" dirty="0">
                <a:latin typeface="Calibri" panose="020F0502020204030204" pitchFamily="34" charset="0"/>
                <a:cs typeface="Calibri" panose="020F0502020204030204" pitchFamily="34" charset="0"/>
              </a:rPr>
              <a:t> factors are</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climate change (hazard)</a:t>
            </a:r>
          </a:p>
          <a:p>
            <a:pPr lvl="1">
              <a:buFont typeface="Wingdings" panose="05000000000000000000" pitchFamily="2" charset="2"/>
              <a:buChar char="Ø"/>
            </a:pPr>
            <a:r>
              <a:rPr lang="en-US" sz="1600" dirty="0" err="1">
                <a:latin typeface="Calibri" panose="020F0502020204030204" pitchFamily="34" charset="0"/>
                <a:cs typeface="Calibri" panose="020F0502020204030204" pitchFamily="34" charset="0"/>
              </a:rPr>
              <a:t>Landnutzungsänderungen</a:t>
            </a:r>
            <a:r>
              <a:rPr lang="en-US" sz="1600" dirty="0">
                <a:latin typeface="Calibri" panose="020F0502020204030204" pitchFamily="34" charset="0"/>
                <a:cs typeface="Calibri" panose="020F0502020204030204" pitchFamily="34" charset="0"/>
              </a:rPr>
              <a:t> (exposure)</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land use changes (Asset changes) due to population and economic growth (exposure)</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Degrading defense systems (e.g. dikes) (hazard)</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Improvement of structural protective measures(hazard)</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Change in private precautionary measures(vulnerability)</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 all other important time-varying variables</a:t>
            </a:r>
          </a:p>
        </p:txBody>
      </p:sp>
      <p:pic>
        <p:nvPicPr>
          <p:cNvPr id="84" name="Picture 26" descr="GFZ-LogoNeu_eng_4c"/>
          <p:cNvPicPr>
            <a:picLocks noChangeAspect="1" noChangeArrowheads="1"/>
          </p:cNvPicPr>
          <p:nvPr/>
        </p:nvPicPr>
        <p:blipFill>
          <a:blip r:embed="rId2" cstate="print"/>
          <a:srcRect/>
          <a:stretch>
            <a:fillRect/>
          </a:stretch>
        </p:blipFill>
        <p:spPr bwMode="auto">
          <a:xfrm>
            <a:off x="8107363" y="6128385"/>
            <a:ext cx="928688" cy="596900"/>
          </a:xfrm>
          <a:prstGeom prst="rect">
            <a:avLst/>
          </a:prstGeom>
          <a:noFill/>
          <a:ln w="9525">
            <a:noFill/>
            <a:miter lim="800000"/>
            <a:headEnd/>
            <a:tailEnd/>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3499542"/>
            <a:ext cx="2863913" cy="1967132"/>
          </a:xfrm>
          <a:prstGeom prst="rect">
            <a:avLst/>
          </a:prstGeom>
        </p:spPr>
      </p:pic>
      <p:sp>
        <p:nvSpPr>
          <p:cNvPr id="6" name="Rectangle 5"/>
          <p:cNvSpPr/>
          <p:nvPr/>
        </p:nvSpPr>
        <p:spPr>
          <a:xfrm>
            <a:off x="628650" y="5466674"/>
            <a:ext cx="1705532"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flood protection wall</a:t>
            </a:r>
            <a:endParaRPr lang="de-DE" sz="1400" dirty="0">
              <a:latin typeface="Calibri" panose="020F0502020204030204" pitchFamily="34" charset="0"/>
              <a:cs typeface="Calibri" panose="020F0502020204030204"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598" y="3499542"/>
            <a:ext cx="4322765" cy="2274909"/>
          </a:xfrm>
          <a:prstGeom prst="rect">
            <a:avLst/>
          </a:prstGeom>
        </p:spPr>
      </p:pic>
      <p:sp>
        <p:nvSpPr>
          <p:cNvPr id="44" name="Rectangle 43"/>
          <p:cNvSpPr/>
          <p:nvPr/>
        </p:nvSpPr>
        <p:spPr>
          <a:xfrm>
            <a:off x="3784598" y="5797529"/>
            <a:ext cx="3319820"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Private precautionary measures - sandbags</a:t>
            </a:r>
            <a:endParaRPr lang="de-DE"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9032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ChangeArrowheads="1"/>
          </p:cNvSpPr>
          <p:nvPr/>
        </p:nvSpPr>
        <p:spPr bwMode="auto">
          <a:xfrm>
            <a:off x="436245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cs typeface="Arial" panose="020B0604020202020204" pitchFamily="34" charset="0"/>
            </a:endParaRPr>
          </a:p>
        </p:txBody>
      </p:sp>
      <p:sp>
        <p:nvSpPr>
          <p:cNvPr id="28675" name="Rectangle 6"/>
          <p:cNvSpPr>
            <a:spLocks noChangeArrowheads="1"/>
          </p:cNvSpPr>
          <p:nvPr/>
        </p:nvSpPr>
        <p:spPr bwMode="auto">
          <a:xfrm>
            <a:off x="3990023" y="32057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cs typeface="Arial" panose="020B0604020202020204" pitchFamily="34" charset="0"/>
            </a:endParaRPr>
          </a:p>
        </p:txBody>
      </p:sp>
      <p:sp>
        <p:nvSpPr>
          <p:cNvPr id="28676" name="Rectangle 2"/>
          <p:cNvSpPr>
            <a:spLocks noChangeArrowheads="1"/>
          </p:cNvSpPr>
          <p:nvPr/>
        </p:nvSpPr>
        <p:spPr bwMode="auto">
          <a:xfrm>
            <a:off x="0" y="33793"/>
            <a:ext cx="715128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GB" altLang="en-US" sz="3000" b="1" kern="0" dirty="0">
                <a:ea typeface="+mj-ea"/>
                <a:cs typeface="+mj-cs"/>
              </a:rPr>
              <a:t>Flood risk &amp; human impacts </a:t>
            </a:r>
            <a:r>
              <a:rPr lang="en-GB" altLang="en-US" sz="1300" kern="0" dirty="0">
                <a:ea typeface="+mj-ea"/>
                <a:cs typeface="+mj-cs"/>
              </a:rPr>
              <a:t>(</a:t>
            </a:r>
            <a:r>
              <a:rPr lang="en-US" altLang="en-US" sz="1300" kern="0" dirty="0" err="1">
                <a:ea typeface="+mj-ea"/>
                <a:cs typeface="+mj-cs"/>
              </a:rPr>
              <a:t>Merz</a:t>
            </a:r>
            <a:r>
              <a:rPr lang="en-US" altLang="en-US" sz="1300" kern="0" dirty="0">
                <a:ea typeface="+mj-ea"/>
                <a:cs typeface="+mj-cs"/>
              </a:rPr>
              <a:t> et al., 2010, NHESS)</a:t>
            </a:r>
            <a:endParaRPr lang="en-GB" altLang="en-US" sz="1300" kern="0" dirty="0">
              <a:ea typeface="+mj-ea"/>
              <a:cs typeface="+mj-cs"/>
            </a:endParaRPr>
          </a:p>
        </p:txBody>
      </p:sp>
      <p:sp>
        <p:nvSpPr>
          <p:cNvPr id="28677" name="Rechteck 9"/>
          <p:cNvSpPr>
            <a:spLocks noChangeArrowheads="1"/>
          </p:cNvSpPr>
          <p:nvPr/>
        </p:nvSpPr>
        <p:spPr bwMode="auto">
          <a:xfrm>
            <a:off x="7884319" y="1865312"/>
            <a:ext cx="14049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100" dirty="0">
              <a:cs typeface="Arial" panose="020B0604020202020204" pitchFamily="34" charset="0"/>
            </a:endParaRPr>
          </a:p>
        </p:txBody>
      </p:sp>
      <p:grpSp>
        <p:nvGrpSpPr>
          <p:cNvPr id="2" name="Gruppieren 1"/>
          <p:cNvGrpSpPr/>
          <p:nvPr/>
        </p:nvGrpSpPr>
        <p:grpSpPr>
          <a:xfrm>
            <a:off x="323528" y="944872"/>
            <a:ext cx="6264696" cy="5796669"/>
            <a:chOff x="251494" y="577850"/>
            <a:chExt cx="6408738" cy="6235700"/>
          </a:xfrm>
        </p:grpSpPr>
        <p:sp>
          <p:nvSpPr>
            <p:cNvPr id="9" name="Rechteck 8"/>
            <p:cNvSpPr/>
            <p:nvPr/>
          </p:nvSpPr>
          <p:spPr bwMode="auto">
            <a:xfrm>
              <a:off x="251494" y="577850"/>
              <a:ext cx="6408738" cy="62357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pic>
          <p:nvPicPr>
            <p:cNvPr id="28679" name="Picture 2" descr="F:\bmerz\Projekte_Bruno\texte\Veroeffentlichung_Vortrag\2010\NHESS-Review-FRM\WirkungsketteHochwasserE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646113"/>
              <a:ext cx="6213475" cy="610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 descr="F:\kschroet\Desktop\vorstandsbesuch\ein-helfer-kontrolliert-eine-mobille-flutschutzwand-vor-einem-gasthaus-in-lauenburg-schleswig-holstein.jpg"/>
          <p:cNvPicPr preferRelativeResize="0">
            <a:picLocks noChangeAspect="1" noChangeArrowheads="1"/>
          </p:cNvPicPr>
          <p:nvPr/>
        </p:nvPicPr>
        <p:blipFill rotWithShape="1">
          <a:blip r:embed="rId3" cstate="print">
            <a:extLst>
              <a:ext uri="{28A0092B-C50C-407E-A947-70E740481C1C}">
                <a14:useLocalDpi xmlns:a14="http://schemas.microsoft.com/office/drawing/2010/main" val="0"/>
              </a:ext>
            </a:extLst>
          </a:blip>
          <a:stretch/>
        </p:blipFill>
        <p:spPr bwMode="auto">
          <a:xfrm>
            <a:off x="6937846" y="5301208"/>
            <a:ext cx="1814474"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descr="RIMG08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7846" y="944872"/>
            <a:ext cx="1776652" cy="13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03" r="5778"/>
          <a:stretch/>
        </p:blipFill>
        <p:spPr bwMode="auto">
          <a:xfrm>
            <a:off x="6937846" y="2348880"/>
            <a:ext cx="1790203" cy="1489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4" descr="E:\vorogus\Administration\Sekt54\2002_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7846" y="3889075"/>
            <a:ext cx="1804813" cy="1340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5709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 y="100420"/>
            <a:ext cx="7886700" cy="526125"/>
          </a:xfrm>
        </p:spPr>
        <p:txBody>
          <a:bodyPr>
            <a:normAutofit/>
          </a:bodyPr>
          <a:lstStyle/>
          <a:p>
            <a:pPr algn="l"/>
            <a:r>
              <a:rPr lang="en-US" sz="2200" b="1" dirty="0" err="1">
                <a:latin typeface="Calibri" panose="020F0502020204030204" pitchFamily="34" charset="0"/>
                <a:cs typeface="Calibri" panose="020F0502020204030204" pitchFamily="34" charset="0"/>
              </a:rPr>
              <a:t>Hochwasserrisikobewertung</a:t>
            </a:r>
            <a:r>
              <a:rPr lang="en-US" sz="2200" b="1" dirty="0">
                <a:latin typeface="Calibri" panose="020F0502020204030204" pitchFamily="34" charset="0"/>
                <a:cs typeface="Calibri" panose="020F0502020204030204" pitchFamily="34" charset="0"/>
              </a:rPr>
              <a:t> - Flood risk assessment</a:t>
            </a:r>
            <a:endParaRPr lang="de-DE" sz="22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28650" y="1030147"/>
            <a:ext cx="7886700" cy="5146816"/>
          </a:xfrm>
        </p:spPr>
        <p:txBody>
          <a:bodyPr>
            <a:normAutofit/>
          </a:bodyPr>
          <a:lstStyle/>
          <a:p>
            <a:r>
              <a:rPr lang="en-US" sz="1600" dirty="0">
                <a:latin typeface="Calibri" panose="020F0502020204030204" pitchFamily="34" charset="0"/>
                <a:cs typeface="Calibri" panose="020F0502020204030204" pitchFamily="34" charset="0"/>
              </a:rPr>
              <a:t>All risk components should be included (hazard, exposure and vulnerability).</a:t>
            </a:r>
          </a:p>
          <a:p>
            <a:r>
              <a:rPr lang="en-US" sz="1600" dirty="0">
                <a:latin typeface="Calibri" panose="020F0502020204030204" pitchFamily="34" charset="0"/>
                <a:cs typeface="Calibri" panose="020F0502020204030204" pitchFamily="34" charset="0"/>
              </a:rPr>
              <a:t>All processes from atmosphere, catchment area and river system to damage mechanisms should be included</a:t>
            </a:r>
          </a:p>
          <a:p>
            <a:r>
              <a:rPr lang="en-US" sz="1600" dirty="0">
                <a:latin typeface="Calibri" panose="020F0502020204030204" pitchFamily="34" charset="0"/>
                <a:cs typeface="Calibri" panose="020F0502020204030204" pitchFamily="34" charset="0"/>
              </a:rPr>
              <a:t>A complete model chain for flood risk assessment could look like this:</a:t>
            </a:r>
            <a:endParaRPr lang="de-DE" sz="1600" dirty="0">
              <a:latin typeface="Calibri" panose="020F0502020204030204" pitchFamily="34" charset="0"/>
              <a:cs typeface="Calibri" panose="020F0502020204030204" pitchFamily="34" charset="0"/>
            </a:endParaRPr>
          </a:p>
        </p:txBody>
      </p:sp>
      <p:pic>
        <p:nvPicPr>
          <p:cNvPr id="4"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grpSp>
        <p:nvGrpSpPr>
          <p:cNvPr id="71" name="Group 70"/>
          <p:cNvGrpSpPr/>
          <p:nvPr/>
        </p:nvGrpSpPr>
        <p:grpSpPr>
          <a:xfrm>
            <a:off x="714006" y="2336084"/>
            <a:ext cx="8171816" cy="3694664"/>
            <a:chOff x="734060" y="2022115"/>
            <a:chExt cx="8171816" cy="3694664"/>
          </a:xfrm>
        </p:grpSpPr>
        <p:sp>
          <p:nvSpPr>
            <p:cNvPr id="7" name="Rounded Rectangle 6"/>
            <p:cNvSpPr/>
            <p:nvPr/>
          </p:nvSpPr>
          <p:spPr>
            <a:xfrm>
              <a:off x="2902549" y="2320706"/>
              <a:ext cx="1830554" cy="83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Hydrological model</a:t>
              </a:r>
            </a:p>
            <a:p>
              <a:pPr algn="ctr"/>
              <a:r>
                <a:rPr lang="en-US" sz="1400" dirty="0">
                  <a:latin typeface="Calibri" panose="020F0502020204030204" pitchFamily="34" charset="0"/>
                  <a:cs typeface="Calibri" panose="020F0502020204030204" pitchFamily="34" charset="0"/>
                </a:rPr>
                <a:t>(catchment processes)</a:t>
              </a:r>
              <a:endParaRPr lang="de-DE" sz="1400" dirty="0">
                <a:latin typeface="Calibri" panose="020F0502020204030204" pitchFamily="34" charset="0"/>
                <a:cs typeface="Calibri" panose="020F0502020204030204" pitchFamily="34" charset="0"/>
              </a:endParaRPr>
            </a:p>
          </p:txBody>
        </p:sp>
        <p:sp>
          <p:nvSpPr>
            <p:cNvPr id="15" name="Pentagon 14"/>
            <p:cNvSpPr/>
            <p:nvPr/>
          </p:nvSpPr>
          <p:spPr>
            <a:xfrm>
              <a:off x="734060" y="2320706"/>
              <a:ext cx="2032000" cy="841669"/>
            </a:xfrm>
            <a:prstGeom prst="homePlat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Meteorological fields </a:t>
              </a:r>
            </a:p>
            <a:p>
              <a:pPr algn="ctr"/>
              <a:r>
                <a:rPr lang="en-US" sz="1400" dirty="0">
                  <a:solidFill>
                    <a:schemeClr val="tx1"/>
                  </a:solidFill>
                  <a:latin typeface="Calibri" panose="020F0502020204030204" pitchFamily="34" charset="0"/>
                  <a:cs typeface="Calibri" panose="020F0502020204030204" pitchFamily="34" charset="0"/>
                </a:rPr>
                <a:t>(e.g. precipitation, temperature)</a:t>
              </a:r>
              <a:endParaRPr lang="de-DE" sz="1400" dirty="0">
                <a:solidFill>
                  <a:schemeClr val="tx1"/>
                </a:solidFill>
                <a:latin typeface="Calibri" panose="020F0502020204030204" pitchFamily="34" charset="0"/>
                <a:cs typeface="Calibri" panose="020F0502020204030204" pitchFamily="34" charset="0"/>
              </a:endParaRPr>
            </a:p>
          </p:txBody>
        </p:sp>
        <p:grpSp>
          <p:nvGrpSpPr>
            <p:cNvPr id="33" name="Group 32"/>
            <p:cNvGrpSpPr/>
            <p:nvPr/>
          </p:nvGrpSpPr>
          <p:grpSpPr>
            <a:xfrm>
              <a:off x="4869592" y="2324577"/>
              <a:ext cx="1709883" cy="841669"/>
              <a:chOff x="5770880" y="2526595"/>
              <a:chExt cx="1881029" cy="1076960"/>
            </a:xfrm>
          </p:grpSpPr>
          <p:cxnSp>
            <p:nvCxnSpPr>
              <p:cNvPr id="20" name="Straight Connector 19"/>
              <p:cNvCxnSpPr/>
              <p:nvPr/>
            </p:nvCxnSpPr>
            <p:spPr>
              <a:xfrm>
                <a:off x="5774334" y="2540211"/>
                <a:ext cx="301346" cy="53848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770880" y="3065075"/>
                <a:ext cx="304800" cy="52486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70880" y="3589938"/>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770880" y="2540212"/>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651909" y="2526595"/>
                <a:ext cx="0" cy="107696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5183627" y="2454428"/>
              <a:ext cx="1395848" cy="523220"/>
            </a:xfrm>
            <a:prstGeom prst="rect">
              <a:avLst/>
            </a:prstGeom>
          </p:spPr>
          <p:txBody>
            <a:bodyPr wrap="square">
              <a:spAutoFit/>
            </a:bodyPr>
            <a:lstStyle/>
            <a:p>
              <a:r>
                <a:rPr lang="de-DE" sz="1400" dirty="0">
                  <a:latin typeface="Calibri" panose="020F0502020204030204" pitchFamily="34" charset="0"/>
                  <a:cs typeface="Calibri" panose="020F0502020204030204" pitchFamily="34" charset="0"/>
                </a:rPr>
                <a:t>Discharge time series (Q)</a:t>
              </a:r>
            </a:p>
          </p:txBody>
        </p:sp>
        <p:sp>
          <p:nvSpPr>
            <p:cNvPr id="39" name="Rounded Rectangle 38"/>
            <p:cNvSpPr/>
            <p:nvPr/>
          </p:nvSpPr>
          <p:spPr>
            <a:xfrm>
              <a:off x="2902549" y="3544922"/>
              <a:ext cx="1826129" cy="838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Hydrodynamic model</a:t>
              </a:r>
            </a:p>
            <a:p>
              <a:pPr algn="ctr"/>
              <a:r>
                <a:rPr lang="en-US" sz="1400" dirty="0">
                  <a:latin typeface="Calibri" panose="020F0502020204030204" pitchFamily="34" charset="0"/>
                  <a:cs typeface="Calibri" panose="020F0502020204030204" pitchFamily="34" charset="0"/>
                </a:rPr>
                <a:t>(river system processes)</a:t>
              </a:r>
            </a:p>
          </p:txBody>
        </p:sp>
        <p:sp>
          <p:nvSpPr>
            <p:cNvPr id="40" name="Pentagon 39"/>
            <p:cNvSpPr/>
            <p:nvPr/>
          </p:nvSpPr>
          <p:spPr>
            <a:xfrm>
              <a:off x="737404" y="3544923"/>
              <a:ext cx="2026350" cy="838066"/>
            </a:xfrm>
            <a:prstGeom prst="homePlat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Discharge time series</a:t>
              </a:r>
              <a:endParaRPr lang="de-DE" sz="1400" dirty="0">
                <a:solidFill>
                  <a:schemeClr val="tx1"/>
                </a:solidFill>
                <a:latin typeface="Calibri" panose="020F0502020204030204" pitchFamily="34" charset="0"/>
                <a:cs typeface="Calibri" panose="020F0502020204030204" pitchFamily="34" charset="0"/>
              </a:endParaRPr>
            </a:p>
          </p:txBody>
        </p:sp>
        <p:grpSp>
          <p:nvGrpSpPr>
            <p:cNvPr id="41" name="Group 40"/>
            <p:cNvGrpSpPr/>
            <p:nvPr/>
          </p:nvGrpSpPr>
          <p:grpSpPr>
            <a:xfrm>
              <a:off x="4874347" y="3540365"/>
              <a:ext cx="1705128" cy="838066"/>
              <a:chOff x="5770880" y="2526595"/>
              <a:chExt cx="1881029" cy="1076960"/>
            </a:xfrm>
          </p:grpSpPr>
          <p:cxnSp>
            <p:nvCxnSpPr>
              <p:cNvPr id="42" name="Straight Connector 41"/>
              <p:cNvCxnSpPr/>
              <p:nvPr/>
            </p:nvCxnSpPr>
            <p:spPr>
              <a:xfrm>
                <a:off x="5774334" y="2540211"/>
                <a:ext cx="301346" cy="53848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770880" y="3065075"/>
                <a:ext cx="304800" cy="52486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70880" y="3589938"/>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70880" y="2540212"/>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651909" y="2526595"/>
                <a:ext cx="0" cy="107696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5179145" y="3594623"/>
              <a:ext cx="1395848" cy="738664"/>
            </a:xfrm>
            <a:prstGeom prst="rect">
              <a:avLst/>
            </a:prstGeom>
          </p:spPr>
          <p:txBody>
            <a:bodyPr wrap="square">
              <a:spAutoFit/>
            </a:bodyPr>
            <a:lstStyle/>
            <a:p>
              <a:r>
                <a:rPr lang="de-DE" sz="1400" dirty="0">
                  <a:latin typeface="Calibri" panose="020F0502020204030204" pitchFamily="34" charset="0"/>
                  <a:cs typeface="Calibri" panose="020F0502020204030204" pitchFamily="34" charset="0"/>
                </a:rPr>
                <a:t>Inundation depth and duration (m)</a:t>
              </a:r>
            </a:p>
          </p:txBody>
        </p:sp>
        <p:sp>
          <p:nvSpPr>
            <p:cNvPr id="48" name="Rounded Rectangle 47"/>
            <p:cNvSpPr/>
            <p:nvPr/>
          </p:nvSpPr>
          <p:spPr>
            <a:xfrm>
              <a:off x="2898124" y="4765128"/>
              <a:ext cx="1830554" cy="83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Damage model</a:t>
              </a:r>
            </a:p>
            <a:p>
              <a:pPr algn="ctr"/>
              <a:r>
                <a:rPr lang="en-US" sz="1400" dirty="0">
                  <a:latin typeface="Calibri" panose="020F0502020204030204" pitchFamily="34" charset="0"/>
                  <a:cs typeface="Calibri" panose="020F0502020204030204" pitchFamily="34" charset="0"/>
                </a:rPr>
                <a:t>(damage mechanism)</a:t>
              </a:r>
              <a:endParaRPr lang="de-DE" sz="1400" dirty="0">
                <a:latin typeface="Calibri" panose="020F0502020204030204" pitchFamily="34" charset="0"/>
                <a:cs typeface="Calibri" panose="020F0502020204030204" pitchFamily="34" charset="0"/>
              </a:endParaRPr>
            </a:p>
          </p:txBody>
        </p:sp>
        <p:sp>
          <p:nvSpPr>
            <p:cNvPr id="49" name="Pentagon 48"/>
            <p:cNvSpPr/>
            <p:nvPr/>
          </p:nvSpPr>
          <p:spPr>
            <a:xfrm>
              <a:off x="734060" y="4747856"/>
              <a:ext cx="2032000" cy="841669"/>
            </a:xfrm>
            <a:prstGeom prst="homePlat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Calibri" panose="020F0502020204030204" pitchFamily="34" charset="0"/>
                  <a:cs typeface="Calibri" panose="020F0502020204030204" pitchFamily="34" charset="0"/>
                </a:rPr>
                <a:t>Inundation depth and duration</a:t>
              </a:r>
            </a:p>
          </p:txBody>
        </p:sp>
        <p:grpSp>
          <p:nvGrpSpPr>
            <p:cNvPr id="50" name="Group 49"/>
            <p:cNvGrpSpPr/>
            <p:nvPr/>
          </p:nvGrpSpPr>
          <p:grpSpPr>
            <a:xfrm>
              <a:off x="4877478" y="4769741"/>
              <a:ext cx="1709883" cy="841669"/>
              <a:chOff x="5770880" y="2526595"/>
              <a:chExt cx="1881029" cy="1076960"/>
            </a:xfrm>
          </p:grpSpPr>
          <p:cxnSp>
            <p:nvCxnSpPr>
              <p:cNvPr id="51" name="Straight Connector 50"/>
              <p:cNvCxnSpPr/>
              <p:nvPr/>
            </p:nvCxnSpPr>
            <p:spPr>
              <a:xfrm>
                <a:off x="5774334" y="2540211"/>
                <a:ext cx="301346" cy="53848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770880" y="3065075"/>
                <a:ext cx="304800" cy="52486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770880" y="3589938"/>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0880" y="2540212"/>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651909" y="2526595"/>
                <a:ext cx="0" cy="107696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a:xfrm>
              <a:off x="5154546" y="4775076"/>
              <a:ext cx="1395848" cy="830997"/>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Spatial patterns </a:t>
              </a:r>
              <a:r>
                <a:rPr lang="de-DE" sz="1200" dirty="0" err="1">
                  <a:latin typeface="Calibri" panose="020F0502020204030204" pitchFamily="34" charset="0"/>
                  <a:cs typeface="Calibri" panose="020F0502020204030204" pitchFamily="34" charset="0"/>
                </a:rPr>
                <a:t>of</a:t>
              </a:r>
              <a:r>
                <a:rPr lang="de-DE" sz="1200" dirty="0">
                  <a:latin typeface="Calibri" panose="020F0502020204030204" pitchFamily="34" charset="0"/>
                  <a:cs typeface="Calibri" panose="020F0502020204030204" pitchFamily="34" charset="0"/>
                </a:rPr>
                <a:t> </a:t>
              </a:r>
              <a:r>
                <a:rPr lang="de-DE" sz="1200" dirty="0" err="1">
                  <a:latin typeface="Calibri" panose="020F0502020204030204" pitchFamily="34" charset="0"/>
                  <a:cs typeface="Calibri" panose="020F0502020204030204" pitchFamily="34" charset="0"/>
                </a:rPr>
                <a:t>damage</a:t>
              </a:r>
              <a:r>
                <a:rPr lang="de-DE" sz="1200" dirty="0">
                  <a:latin typeface="Calibri" panose="020F0502020204030204" pitchFamily="34" charset="0"/>
                  <a:cs typeface="Calibri" panose="020F0502020204030204" pitchFamily="34" charset="0"/>
                </a:rPr>
                <a:t> along the river (e.g. economic loss(€))</a:t>
              </a:r>
            </a:p>
          </p:txBody>
        </p:sp>
        <p:sp>
          <p:nvSpPr>
            <p:cNvPr id="57" name="Right Brace 56"/>
            <p:cNvSpPr/>
            <p:nvPr/>
          </p:nvSpPr>
          <p:spPr>
            <a:xfrm>
              <a:off x="6419931" y="2198008"/>
              <a:ext cx="632460" cy="235820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58" name="Right Brace 57"/>
            <p:cNvSpPr/>
            <p:nvPr/>
          </p:nvSpPr>
          <p:spPr>
            <a:xfrm>
              <a:off x="6419931" y="4664373"/>
              <a:ext cx="632460" cy="1052406"/>
            </a:xfrm>
            <a:prstGeom prst="rightBrac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59" name="Oval 58"/>
            <p:cNvSpPr/>
            <p:nvPr/>
          </p:nvSpPr>
          <p:spPr>
            <a:xfrm>
              <a:off x="7244269" y="3159077"/>
              <a:ext cx="1531432" cy="3918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Hazard</a:t>
              </a:r>
              <a:endParaRPr lang="de-DE" sz="1600" dirty="0">
                <a:solidFill>
                  <a:schemeClr val="tx1"/>
                </a:solidFill>
                <a:latin typeface="Calibri" panose="020F0502020204030204" pitchFamily="34" charset="0"/>
                <a:cs typeface="Calibri" panose="020F0502020204030204" pitchFamily="34" charset="0"/>
              </a:endParaRPr>
            </a:p>
          </p:txBody>
        </p:sp>
        <p:sp>
          <p:nvSpPr>
            <p:cNvPr id="64" name="Oval 63"/>
            <p:cNvSpPr/>
            <p:nvPr/>
          </p:nvSpPr>
          <p:spPr>
            <a:xfrm>
              <a:off x="7244269" y="4751962"/>
              <a:ext cx="1531432" cy="3918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Exposure</a:t>
              </a:r>
              <a:endParaRPr lang="de-DE" sz="1600" dirty="0">
                <a:solidFill>
                  <a:schemeClr val="tx1"/>
                </a:solidFill>
                <a:latin typeface="Calibri" panose="020F0502020204030204" pitchFamily="34" charset="0"/>
                <a:cs typeface="Calibri" panose="020F0502020204030204" pitchFamily="34" charset="0"/>
              </a:endParaRPr>
            </a:p>
          </p:txBody>
        </p:sp>
        <p:sp>
          <p:nvSpPr>
            <p:cNvPr id="65" name="Oval 64"/>
            <p:cNvSpPr/>
            <p:nvPr/>
          </p:nvSpPr>
          <p:spPr>
            <a:xfrm>
              <a:off x="7114094" y="5288007"/>
              <a:ext cx="1791782" cy="3918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Vulnerability</a:t>
              </a:r>
              <a:endParaRPr lang="de-DE" sz="1600" dirty="0">
                <a:solidFill>
                  <a:schemeClr val="tx1"/>
                </a:solidFill>
                <a:latin typeface="Calibri" panose="020F0502020204030204" pitchFamily="34" charset="0"/>
                <a:cs typeface="Calibri" panose="020F0502020204030204" pitchFamily="34" charset="0"/>
              </a:endParaRPr>
            </a:p>
          </p:txBody>
        </p:sp>
        <p:sp>
          <p:nvSpPr>
            <p:cNvPr id="67" name="Down Arrow 66"/>
            <p:cNvSpPr/>
            <p:nvPr/>
          </p:nvSpPr>
          <p:spPr>
            <a:xfrm>
              <a:off x="3714956" y="3162375"/>
              <a:ext cx="205740" cy="377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68" name="Down Arrow 67"/>
            <p:cNvSpPr/>
            <p:nvPr/>
          </p:nvSpPr>
          <p:spPr>
            <a:xfrm>
              <a:off x="3710531" y="4378431"/>
              <a:ext cx="205740" cy="377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69" name="Rectangle 68"/>
            <p:cNvSpPr/>
            <p:nvPr/>
          </p:nvSpPr>
          <p:spPr>
            <a:xfrm>
              <a:off x="1418295" y="2027921"/>
              <a:ext cx="663530" cy="307777"/>
            </a:xfrm>
            <a:prstGeom prst="rect">
              <a:avLst/>
            </a:prstGeom>
          </p:spPr>
          <p:txBody>
            <a:bodyPr wrap="square">
              <a:spAutoFit/>
            </a:bodyPr>
            <a:lstStyle/>
            <a:p>
              <a:pPr algn="ctr"/>
              <a:r>
                <a:rPr lang="de-DE" sz="1400" b="1" dirty="0">
                  <a:latin typeface="Calibri" panose="020F0502020204030204" pitchFamily="34" charset="0"/>
                  <a:cs typeface="Calibri" panose="020F0502020204030204" pitchFamily="34" charset="0"/>
                </a:rPr>
                <a:t>Input</a:t>
              </a:r>
            </a:p>
          </p:txBody>
        </p:sp>
        <p:sp>
          <p:nvSpPr>
            <p:cNvPr id="70" name="Rectangle 69"/>
            <p:cNvSpPr/>
            <p:nvPr/>
          </p:nvSpPr>
          <p:spPr>
            <a:xfrm>
              <a:off x="5470715" y="2022115"/>
              <a:ext cx="763509" cy="307777"/>
            </a:xfrm>
            <a:prstGeom prst="rect">
              <a:avLst/>
            </a:prstGeom>
          </p:spPr>
          <p:txBody>
            <a:bodyPr wrap="square">
              <a:spAutoFit/>
            </a:bodyPr>
            <a:lstStyle/>
            <a:p>
              <a:pPr algn="ctr"/>
              <a:r>
                <a:rPr lang="de-DE" sz="1400" b="1" dirty="0">
                  <a:latin typeface="Calibri" panose="020F0502020204030204" pitchFamily="34" charset="0"/>
                  <a:cs typeface="Calibri" panose="020F0502020204030204" pitchFamily="34" charset="0"/>
                </a:rPr>
                <a:t>Output</a:t>
              </a:r>
            </a:p>
          </p:txBody>
        </p:sp>
      </p:grpSp>
    </p:spTree>
    <p:extLst>
      <p:ext uri="{BB962C8B-B14F-4D97-AF65-F5344CB8AC3E}">
        <p14:creationId xmlns:p14="http://schemas.microsoft.com/office/powerpoint/2010/main" val="842119911"/>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1630</Words>
  <Application>Microsoft Office PowerPoint</Application>
  <PresentationFormat>On-screen Show (4:3)</PresentationFormat>
  <Paragraphs>359</Paragraphs>
  <Slides>23</Slides>
  <Notes>14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2</vt:i4>
      </vt:variant>
      <vt:variant>
        <vt:lpstr>Slide Titles</vt:lpstr>
      </vt:variant>
      <vt:variant>
        <vt:i4>23</vt:i4>
      </vt:variant>
    </vt:vector>
  </HeadingPairs>
  <TitlesOfParts>
    <vt:vector size="32" baseType="lpstr">
      <vt:lpstr>Arial</vt:lpstr>
      <vt:lpstr>Calibri</vt:lpstr>
      <vt:lpstr>Candara</vt:lpstr>
      <vt:lpstr>Times New Roman</vt:lpstr>
      <vt:lpstr>Wingdings</vt:lpstr>
      <vt:lpstr>Standarddesign</vt:lpstr>
      <vt:lpstr>1_Standarddesign</vt:lpstr>
      <vt:lpstr>Formel</vt:lpstr>
      <vt:lpstr>CorelDRAW</vt:lpstr>
      <vt:lpstr>PowerPoint Presentation</vt:lpstr>
      <vt:lpstr>PowerPoint Presentation</vt:lpstr>
      <vt:lpstr>Extremwertstatistik - Hochwasserhäufigkeitsverteilung</vt:lpstr>
      <vt:lpstr>PowerPoint Presentation</vt:lpstr>
      <vt:lpstr>PowerPoint Presentation</vt:lpstr>
      <vt:lpstr>PowerPoint Presentation</vt:lpstr>
      <vt:lpstr>Changes in risk over time</vt:lpstr>
      <vt:lpstr>PowerPoint Presentation</vt:lpstr>
      <vt:lpstr>Hochwasserrisikobewertung - Flood risk assessment</vt:lpstr>
      <vt:lpstr>Simple time-varying flood-risk model </vt:lpstr>
      <vt:lpstr>1) Single event calculation</vt:lpstr>
      <vt:lpstr>2) Time-varying (TV) calculation (Sensitivitätsanalyse)</vt:lpstr>
      <vt:lpstr>2) Time-varying (TV) calculation (Sensitivitätsanalyse)</vt:lpstr>
      <vt:lpstr>3) Multiple Simulation (Sensitivity Analysis)</vt:lpstr>
      <vt:lpstr>3) Multiple Simulation (Sensitivity Analysis)</vt:lpstr>
      <vt:lpstr>Übung: Sensitivitätsanalyse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Deutsches GeoForschungsZentrum GFZ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Luzie Wietzke</dc:creator>
  <cp:lastModifiedBy>Guan Xiaoxiang</cp:lastModifiedBy>
  <cp:revision>83</cp:revision>
  <dcterms:created xsi:type="dcterms:W3CDTF">2021-07-14T11:00:09Z</dcterms:created>
  <dcterms:modified xsi:type="dcterms:W3CDTF">2022-07-08T17:31:58Z</dcterms:modified>
</cp:coreProperties>
</file>